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302" r:id="rId2"/>
    <p:sldId id="257" r:id="rId3"/>
    <p:sldId id="291" r:id="rId4"/>
    <p:sldId id="271" r:id="rId5"/>
    <p:sldId id="259" r:id="rId6"/>
    <p:sldId id="350" r:id="rId7"/>
    <p:sldId id="354" r:id="rId8"/>
    <p:sldId id="349" r:id="rId9"/>
    <p:sldId id="295" r:id="rId10"/>
    <p:sldId id="351" r:id="rId11"/>
    <p:sldId id="325" r:id="rId12"/>
    <p:sldId id="343" r:id="rId13"/>
    <p:sldId id="337" r:id="rId14"/>
    <p:sldId id="336" r:id="rId15"/>
    <p:sldId id="344" r:id="rId16"/>
    <p:sldId id="345" r:id="rId17"/>
    <p:sldId id="362" r:id="rId18"/>
    <p:sldId id="363" r:id="rId19"/>
    <p:sldId id="342" r:id="rId20"/>
    <p:sldId id="359" r:id="rId21"/>
    <p:sldId id="361" r:id="rId22"/>
    <p:sldId id="364" r:id="rId23"/>
    <p:sldId id="365" r:id="rId24"/>
    <p:sldId id="366" r:id="rId25"/>
    <p:sldId id="374" r:id="rId26"/>
    <p:sldId id="375" r:id="rId27"/>
    <p:sldId id="370" r:id="rId28"/>
    <p:sldId id="298" r:id="rId29"/>
    <p:sldId id="318" r:id="rId30"/>
    <p:sldId id="358" r:id="rId31"/>
    <p:sldId id="356" r:id="rId32"/>
    <p:sldId id="357" r:id="rId33"/>
    <p:sldId id="347" r:id="rId34"/>
    <p:sldId id="312" r:id="rId35"/>
    <p:sldId id="321" r:id="rId36"/>
    <p:sldId id="353" r:id="rId37"/>
    <p:sldId id="320" r:id="rId3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34B07-AEC2-4CFA-AAF2-A7A04E31269E}">
  <a:tblStyle styleId="{65834B07-AEC2-4CFA-AAF2-A7A04E312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96" d="100"/>
          <a:sy n="96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Final_Defence_PPT\copy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40963875943467"/>
          <c:y val="0.16313423928763968"/>
          <c:w val="0.86655479893142395"/>
          <c:h val="0.670234490393495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5715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1">
                  <c:v>45218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9-45AD-B4A9-003202B270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26335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9-45AD-B4A9-003202B270C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1">
                  <c:v>18883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9-45AD-B4A9-003202B27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3199711"/>
        <c:axId val="101584735"/>
      </c:barChart>
      <c:catAx>
        <c:axId val="206319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84735"/>
        <c:crosses val="autoZero"/>
        <c:auto val="1"/>
        <c:lblAlgn val="ctr"/>
        <c:lblOffset val="100"/>
        <c:noMultiLvlLbl val="0"/>
      </c:catAx>
      <c:valAx>
        <c:axId val="10158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3199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4001572630685E-2"/>
          <c:y val="0.18479651310663886"/>
          <c:w val="0.96719968547386304"/>
          <c:h val="0.71416255926835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'bar2'!$B$1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'bar2'!$A$2:$A$8</c:f>
              <c:strCache>
                <c:ptCount val="7"/>
                <c:pt idx="0">
                  <c:v>TF-IDF</c:v>
                </c:pt>
                <c:pt idx="1">
                  <c:v>BOW</c:v>
                </c:pt>
                <c:pt idx="2">
                  <c:v>Logistic Regression</c:v>
                </c:pt>
                <c:pt idx="3">
                  <c:v>Random Forest</c:v>
                </c:pt>
                <c:pt idx="4">
                  <c:v>SVC</c:v>
                </c:pt>
                <c:pt idx="5">
                  <c:v>AdaBoost</c:v>
                </c:pt>
                <c:pt idx="6">
                  <c:v>XGB Classifier</c:v>
                </c:pt>
              </c:strCache>
            </c:strRef>
          </c:cat>
          <c:val>
            <c:numRef>
              <c:f>'bar2'!$B$2:$B$8</c:f>
              <c:numCache>
                <c:formatCode>General</c:formatCode>
                <c:ptCount val="7"/>
                <c:pt idx="0">
                  <c:v>87.34</c:v>
                </c:pt>
                <c:pt idx="1">
                  <c:v>73.75</c:v>
                </c:pt>
                <c:pt idx="2">
                  <c:v>95.43</c:v>
                </c:pt>
                <c:pt idx="3">
                  <c:v>94.96</c:v>
                </c:pt>
                <c:pt idx="4">
                  <c:v>95.33</c:v>
                </c:pt>
                <c:pt idx="5">
                  <c:v>94.67</c:v>
                </c:pt>
                <c:pt idx="6">
                  <c:v>95.21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1-45C6-9671-4CE09DC62A20}"/>
            </c:ext>
          </c:extLst>
        </c:ser>
        <c:ser>
          <c:idx val="1"/>
          <c:order val="1"/>
          <c:tx>
            <c:strRef>
              <c:f>'bar2'!$C$1</c:f>
              <c:strCache>
                <c:ptCount val="1"/>
                <c:pt idx="0">
                  <c:v>Precision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'bar2'!$A$2:$A$8</c:f>
              <c:strCache>
                <c:ptCount val="7"/>
                <c:pt idx="0">
                  <c:v>TF-IDF</c:v>
                </c:pt>
                <c:pt idx="1">
                  <c:v>BOW</c:v>
                </c:pt>
                <c:pt idx="2">
                  <c:v>Logistic Regression</c:v>
                </c:pt>
                <c:pt idx="3">
                  <c:v>Random Forest</c:v>
                </c:pt>
                <c:pt idx="4">
                  <c:v>SVC</c:v>
                </c:pt>
                <c:pt idx="5">
                  <c:v>AdaBoost</c:v>
                </c:pt>
                <c:pt idx="6">
                  <c:v>XGB Classifier</c:v>
                </c:pt>
              </c:strCache>
            </c:strRef>
          </c:cat>
          <c:val>
            <c:numRef>
              <c:f>'bar2'!$C$2:$C$8</c:f>
              <c:numCache>
                <c:formatCode>General</c:formatCode>
                <c:ptCount val="7"/>
                <c:pt idx="0">
                  <c:v>91.48</c:v>
                </c:pt>
                <c:pt idx="1">
                  <c:v>92.81</c:v>
                </c:pt>
                <c:pt idx="2">
                  <c:v>96.67</c:v>
                </c:pt>
                <c:pt idx="3">
                  <c:v>95.12</c:v>
                </c:pt>
                <c:pt idx="4">
                  <c:v>96.5</c:v>
                </c:pt>
                <c:pt idx="5">
                  <c:v>94.98</c:v>
                </c:pt>
                <c:pt idx="6">
                  <c:v>96.31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21-45C6-9671-4CE09DC62A20}"/>
            </c:ext>
          </c:extLst>
        </c:ser>
        <c:ser>
          <c:idx val="2"/>
          <c:order val="2"/>
          <c:tx>
            <c:strRef>
              <c:f>'bar2'!$D$1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'bar2'!$A$2:$A$8</c:f>
              <c:strCache>
                <c:ptCount val="7"/>
                <c:pt idx="0">
                  <c:v>TF-IDF</c:v>
                </c:pt>
                <c:pt idx="1">
                  <c:v>BOW</c:v>
                </c:pt>
                <c:pt idx="2">
                  <c:v>Logistic Regression</c:v>
                </c:pt>
                <c:pt idx="3">
                  <c:v>Random Forest</c:v>
                </c:pt>
                <c:pt idx="4">
                  <c:v>SVC</c:v>
                </c:pt>
                <c:pt idx="5">
                  <c:v>AdaBoost</c:v>
                </c:pt>
                <c:pt idx="6">
                  <c:v>XGB Classifier</c:v>
                </c:pt>
              </c:strCache>
            </c:strRef>
          </c:cat>
          <c:val>
            <c:numRef>
              <c:f>'bar2'!$D$2:$D$8</c:f>
              <c:numCache>
                <c:formatCode>General</c:formatCode>
                <c:ptCount val="7"/>
                <c:pt idx="0">
                  <c:v>74.17</c:v>
                </c:pt>
                <c:pt idx="1">
                  <c:v>34.83</c:v>
                </c:pt>
                <c:pt idx="2">
                  <c:v>92.24</c:v>
                </c:pt>
                <c:pt idx="3">
                  <c:v>91.3</c:v>
                </c:pt>
                <c:pt idx="4">
                  <c:v>92.3</c:v>
                </c:pt>
                <c:pt idx="5">
                  <c:v>91.5</c:v>
                </c:pt>
                <c:pt idx="6">
                  <c:v>92.1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21-45C6-9671-4CE09DC62A20}"/>
            </c:ext>
          </c:extLst>
        </c:ser>
        <c:ser>
          <c:idx val="3"/>
          <c:order val="3"/>
          <c:tx>
            <c:strRef>
              <c:f>'bar2'!$E$1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'bar2'!$A$2:$A$8</c:f>
              <c:strCache>
                <c:ptCount val="7"/>
                <c:pt idx="0">
                  <c:v>TF-IDF</c:v>
                </c:pt>
                <c:pt idx="1">
                  <c:v>BOW</c:v>
                </c:pt>
                <c:pt idx="2">
                  <c:v>Logistic Regression</c:v>
                </c:pt>
                <c:pt idx="3">
                  <c:v>Random Forest</c:v>
                </c:pt>
                <c:pt idx="4">
                  <c:v>SVC</c:v>
                </c:pt>
                <c:pt idx="5">
                  <c:v>AdaBoost</c:v>
                </c:pt>
                <c:pt idx="6">
                  <c:v>XGB Classifier</c:v>
                </c:pt>
              </c:strCache>
            </c:strRef>
          </c:cat>
          <c:val>
            <c:numRef>
              <c:f>'bar2'!$E$2:$E$8</c:f>
              <c:numCache>
                <c:formatCode>General</c:formatCode>
                <c:ptCount val="7"/>
                <c:pt idx="0">
                  <c:v>81.92</c:v>
                </c:pt>
                <c:pt idx="1">
                  <c:v>50.65</c:v>
                </c:pt>
                <c:pt idx="2">
                  <c:v>94.4</c:v>
                </c:pt>
                <c:pt idx="3">
                  <c:v>93.2</c:v>
                </c:pt>
                <c:pt idx="4">
                  <c:v>94.5</c:v>
                </c:pt>
                <c:pt idx="5">
                  <c:v>92.3</c:v>
                </c:pt>
                <c:pt idx="6">
                  <c:v>94.13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21-45C6-9671-4CE09DC62A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46723519"/>
        <c:axId val="1546790223"/>
      </c:barChart>
      <c:catAx>
        <c:axId val="1546723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6790223"/>
        <c:crosses val="autoZero"/>
        <c:auto val="1"/>
        <c:lblAlgn val="ctr"/>
        <c:lblOffset val="100"/>
        <c:noMultiLvlLbl val="0"/>
      </c:catAx>
      <c:valAx>
        <c:axId val="15467902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6723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897064066621498"/>
          <c:y val="8.3342745737089885E-2"/>
          <c:w val="0.39460410172981164"/>
          <c:h val="9.53464096787502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0.18226</cdr:x>
      <cdr:y>0.01215</cdr:y>
    </cdr:from>
    <cdr:to>
      <cdr:x>0.81774</cdr:x>
      <cdr:y>0.06918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55F9D86-E788-5EF9-3893-4383E451423B}"/>
            </a:ext>
          </a:extLst>
        </cdr:cNvPr>
        <cdr:cNvSpPr txBox="1"/>
      </cdr:nvSpPr>
      <cdr:spPr>
        <a:xfrm xmlns:a="http://schemas.openxmlformats.org/drawingml/2006/main">
          <a:off x="1568351" y="46786"/>
          <a:ext cx="5468438" cy="2196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0.21803</cdr:x>
      <cdr:y>0.02189</cdr:y>
    </cdr:from>
    <cdr:to>
      <cdr:x>0.83791</cdr:x>
      <cdr:y>0.06822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5E431D41-216F-D2E7-AB94-9486A9ECB01C}"/>
            </a:ext>
          </a:extLst>
        </cdr:cNvPr>
        <cdr:cNvSpPr txBox="1"/>
      </cdr:nvSpPr>
      <cdr:spPr>
        <a:xfrm xmlns:a="http://schemas.openxmlformats.org/drawingml/2006/main">
          <a:off x="1876142" y="84319"/>
          <a:ext cx="5334193" cy="1784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0.30089</cdr:x>
      <cdr:y>0.01155</cdr:y>
    </cdr:from>
    <cdr:to>
      <cdr:x>0.87494</cdr:x>
      <cdr:y>0.074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1CB41889-A468-0984-6608-C69B1119561D}"/>
            </a:ext>
          </a:extLst>
        </cdr:cNvPr>
        <cdr:cNvSpPr txBox="1"/>
      </cdr:nvSpPr>
      <cdr:spPr>
        <a:xfrm xmlns:a="http://schemas.openxmlformats.org/drawingml/2006/main">
          <a:off x="2589232" y="45778"/>
          <a:ext cx="4939748" cy="2475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Result of the proposed algorithms in percentage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971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391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23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258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40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D652AEDB-9681-6E94-B09F-B80D0910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FDF0E785-B592-C127-8B90-9F377390D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D39B6B97-301B-F1F6-524C-61D795EBC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019EEDB1-C5FA-AA0B-3C92-9F1C7D90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5B9E6E54-B5CB-F3E2-A526-AB0AC2597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ECE78478-AE2B-A34F-DC85-FF87AD75C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695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330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32B8C160-0F4A-4362-E3ED-CF80FCF8E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20F05FC3-13B1-C16F-A91B-1157F62EAB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0D3089CF-E4CF-8946-71C6-EF41329C0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7083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FE8C4619-588F-311F-7A5B-AAC17862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4FCBBCF6-2926-FB9A-2732-6D67BFD44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63A650B2-E9C6-6267-B0EA-5BC1188BF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35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943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6F878FF-CCFE-9195-DAC9-035D55D88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9EC14C85-42DB-9945-A9A9-AFFD82EC7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069CAF5D-EE5A-FF70-AC43-567B8608E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453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164C0C7-8CD4-AB5C-95AC-046A3ADD3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386C71A4-94D9-CBC6-0A4C-106D14EA1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C11152CC-6857-8076-873E-8CB92D456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676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D5D49301-C864-A53E-B839-C314B1C1E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BDD0005B-0F0B-F99E-17B2-2D42581BA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3202FA13-6B8B-444F-B29F-8CCC4EB63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6773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E4BD9ADE-7829-BA6B-F0E9-51625F1C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E068E8C0-2B54-997C-4B91-4D5A0DB5F5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1CE2CA88-CF47-ACD9-1DB3-37154D355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996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6D85E77-2828-4B5A-1AF4-11905E06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D5CEB392-1A33-EAE7-B4D1-6381DEF45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1A4B55E4-9C25-D7E9-E2C3-9C3684AC3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753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DF5C60B-648B-03EA-0DA2-9F2F1EC9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>
            <a:extLst>
              <a:ext uri="{FF2B5EF4-FFF2-40B4-BE49-F238E27FC236}">
                <a16:creationId xmlns:a16="http://schemas.microsoft.com/office/drawing/2014/main" id="{1460A750-B539-B076-1DB1-DC6B7D387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>
            <a:extLst>
              <a:ext uri="{FF2B5EF4-FFF2-40B4-BE49-F238E27FC236}">
                <a16:creationId xmlns:a16="http://schemas.microsoft.com/office/drawing/2014/main" id="{5747D2A9-4667-8AFE-6A47-36FD9A087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342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176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80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e96fd5876e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e96fd5876e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99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32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91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66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11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chart" Target="../charts/char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4.jp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">
            <a:extLst>
              <a:ext uri="{FF2B5EF4-FFF2-40B4-BE49-F238E27FC236}">
                <a16:creationId xmlns:a16="http://schemas.microsoft.com/office/drawing/2014/main" id="{B491CDCC-D96E-7F40-99AF-1C86A57402FA}"/>
              </a:ext>
            </a:extLst>
          </p:cNvPr>
          <p:cNvSpPr/>
          <p:nvPr/>
        </p:nvSpPr>
        <p:spPr>
          <a:xfrm>
            <a:off x="1251408" y="1603377"/>
            <a:ext cx="2893334" cy="288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lang="en-US" sz="225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2800" b="1" u="sng" dirty="0">
                <a:solidFill>
                  <a:srgbClr val="002060"/>
                </a:solidFill>
                <a:latin typeface="Times New Roman"/>
                <a:cs typeface="Times New Roman"/>
                <a:sym typeface="Times New Roman"/>
              </a:rPr>
              <a:t>Presented By:</a:t>
            </a:r>
          </a:p>
          <a:p>
            <a:endParaRPr sz="1050" dirty="0">
              <a:solidFill>
                <a:schemeClr val="dk1"/>
              </a:solidFill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Dev Sarkar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201002026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Estiak Hasan Emon</a:t>
            </a: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201002059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Shamima Aktar</a:t>
            </a:r>
          </a:p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201002265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9AE04CD2-F477-3E3E-96B0-197E0AF571D4}"/>
              </a:ext>
            </a:extLst>
          </p:cNvPr>
          <p:cNvSpPr/>
          <p:nvPr/>
        </p:nvSpPr>
        <p:spPr>
          <a:xfrm>
            <a:off x="4300324" y="1603377"/>
            <a:ext cx="4515685" cy="262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5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2800" b="1" u="sng" dirty="0">
                <a:solidFill>
                  <a:srgbClr val="002060"/>
                </a:solidFill>
                <a:latin typeface="Times New Roman"/>
                <a:cs typeface="Times New Roman"/>
                <a:sym typeface="Times New Roman"/>
              </a:rPr>
              <a:t>Supervised By:</a:t>
            </a:r>
            <a:endParaRPr sz="2800" b="1" u="sng" dirty="0">
              <a:solidFill>
                <a:srgbClr val="002060"/>
              </a:solidFill>
              <a:latin typeface="Times New Roman"/>
              <a:cs typeface="Times New Roman"/>
              <a:sym typeface="Fira Sans Extra Condensed"/>
            </a:endParaRPr>
          </a:p>
          <a:p>
            <a:endParaRPr sz="15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</a:rPr>
              <a:t>Md. Noyan Ali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Lecturer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Department of CSE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Green University of Bangladesh</a:t>
            </a:r>
            <a:endParaRPr sz="1800" dirty="0">
              <a:solidFill>
                <a:schemeClr val="dk1"/>
              </a:solidFill>
              <a:latin typeface="Times New Roman"/>
              <a:cs typeface="Times New Roman"/>
            </a:endParaRPr>
          </a:p>
          <a:p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5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85;p1">
            <a:extLst>
              <a:ext uri="{FF2B5EF4-FFF2-40B4-BE49-F238E27FC236}">
                <a16:creationId xmlns:a16="http://schemas.microsoft.com/office/drawing/2014/main" id="{3D21E547-5799-24D1-8986-9DDDFD2AD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172" y="266516"/>
            <a:ext cx="772765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/>
          <a:p>
            <a:pPr algn="ctr">
              <a:buClr>
                <a:srgbClr val="002060"/>
              </a:buClr>
              <a:buSzPts val="4000"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Human Depression Using Social Media Text Data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9E998A2-D41F-F6CF-BDDD-F2BE5D870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363" y="4224130"/>
            <a:ext cx="970820" cy="831208"/>
          </a:xfrm>
          <a:prstGeom prst="rect">
            <a:avLst/>
          </a:prstGeom>
        </p:spPr>
      </p:pic>
      <p:pic>
        <p:nvPicPr>
          <p:cNvPr id="11" name="Google Shape;90;p1">
            <a:extLst>
              <a:ext uri="{FF2B5EF4-FFF2-40B4-BE49-F238E27FC236}">
                <a16:creationId xmlns:a16="http://schemas.microsoft.com/office/drawing/2014/main" id="{1480CCB0-4D8E-B637-55A7-70E82D16F1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636" y="4333461"/>
            <a:ext cx="873001" cy="72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FD13B3-D5F6-5A37-3A66-8BAE91CC1611}"/>
              </a:ext>
            </a:extLst>
          </p:cNvPr>
          <p:cNvSpPr txBox="1"/>
          <p:nvPr/>
        </p:nvSpPr>
        <p:spPr>
          <a:xfrm>
            <a:off x="2020028" y="4738881"/>
            <a:ext cx="5362560" cy="24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3000"/>
            </a:pPr>
            <a:r>
              <a:rPr lang="en-US" sz="11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 , Green University of Bangladesh</a:t>
            </a:r>
            <a:endParaRPr lang="en-US" sz="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619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8843" y="97901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176800" y="618740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FB677207-19AA-81B2-0EF7-9A211AD0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295" y="55368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Dataset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BBBD00E-5708-5657-44B9-88067AB50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691535"/>
              </p:ext>
            </p:extLst>
          </p:nvPr>
        </p:nvGraphicFramePr>
        <p:xfrm>
          <a:off x="1176800" y="908730"/>
          <a:ext cx="6862043" cy="3505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E8DE16-EEB1-2E5A-A9F0-F3EC795F6CF2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F92C66-26B6-1686-3C95-7F85BA881D51}"/>
              </a:ext>
            </a:extLst>
          </p:cNvPr>
          <p:cNvSpPr/>
          <p:nvPr/>
        </p:nvSpPr>
        <p:spPr>
          <a:xfrm>
            <a:off x="8355601" y="4666777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E891F-635D-373C-97A4-8F72F023749C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15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8843" y="97901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176800" y="618740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FB677207-19AA-81B2-0EF7-9A211AD03F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295" y="55368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Dataset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D025-347A-A0F0-A27E-811DF1C5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17" y="948990"/>
            <a:ext cx="7927278" cy="334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1E5E2-89F5-0E83-FFF7-63748BA3BF6E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272256-D59A-6BC7-99EA-EEB247D30EAE}"/>
              </a:ext>
            </a:extLst>
          </p:cNvPr>
          <p:cNvSpPr/>
          <p:nvPr/>
        </p:nvSpPr>
        <p:spPr>
          <a:xfrm>
            <a:off x="8311594" y="46373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A5CE1-B72B-357D-EC34-FE7EA2DD47F9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6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9" y="20060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176800" y="638618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86715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Dataset (1/3)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0DA51-C45A-DB15-202F-78298B400166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6EA1D0-D994-E2A7-83C5-B6D2168E1690}"/>
              </a:ext>
            </a:extLst>
          </p:cNvPr>
          <p:cNvSpPr/>
          <p:nvPr/>
        </p:nvSpPr>
        <p:spPr>
          <a:xfrm>
            <a:off x="8357962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D479FF-437F-6FBF-4EEE-5ECF132B8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25" y="721146"/>
            <a:ext cx="7260350" cy="3959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89B4BB-B20C-083C-3B25-6AB74B79EC04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6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9" y="51623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176800" y="688314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99848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Dataset (2/3)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6E8FE-5B62-AB0D-AEBC-DF645E860A47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F1DBC8-F34F-7341-907B-B110AB6059D3}"/>
              </a:ext>
            </a:extLst>
          </p:cNvPr>
          <p:cNvSpPr/>
          <p:nvPr/>
        </p:nvSpPr>
        <p:spPr>
          <a:xfrm>
            <a:off x="8298327" y="4653005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956EF-877B-B0D8-5636-7DFF4293A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25" y="819918"/>
            <a:ext cx="7260350" cy="3877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5FACA-9A69-36FA-7E54-8FC24FF7384A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9" y="20060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176800" y="638618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86715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Dataset (3/3)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7F0ED-CF30-4EDB-C214-DC83524BF08D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F39550-6AE1-0BD8-9861-55C37E22910E}"/>
              </a:ext>
            </a:extLst>
          </p:cNvPr>
          <p:cNvSpPr/>
          <p:nvPr/>
        </p:nvSpPr>
        <p:spPr>
          <a:xfrm>
            <a:off x="8288811" y="4629758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C9E7A7-A90D-93B0-3D5F-74533C27C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25" y="788356"/>
            <a:ext cx="7260350" cy="3908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2AC6A1-6051-0387-50FE-3FAEAD0178ED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8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7469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Data Preprocessing(1/2)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A9655B-ED44-A356-0C5E-7D4A7D2E5A5E}"/>
              </a:ext>
            </a:extLst>
          </p:cNvPr>
          <p:cNvSpPr/>
          <p:nvPr/>
        </p:nvSpPr>
        <p:spPr>
          <a:xfrm>
            <a:off x="4492311" y="1440439"/>
            <a:ext cx="1264247" cy="616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Labeling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030AD-8078-BE6A-11DA-BE6CB4BE1C4E}"/>
              </a:ext>
            </a:extLst>
          </p:cNvPr>
          <p:cNvSpPr/>
          <p:nvPr/>
        </p:nvSpPr>
        <p:spPr>
          <a:xfrm>
            <a:off x="4492311" y="3865397"/>
            <a:ext cx="1264247" cy="616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Own Dataset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814A4A-6C44-893E-8A18-150193BC7774}"/>
              </a:ext>
            </a:extLst>
          </p:cNvPr>
          <p:cNvSpPr/>
          <p:nvPr/>
        </p:nvSpPr>
        <p:spPr>
          <a:xfrm>
            <a:off x="863369" y="2658943"/>
            <a:ext cx="1264247" cy="616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Unwanted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C3A772-1625-35C5-480F-021047579CB9}"/>
              </a:ext>
            </a:extLst>
          </p:cNvPr>
          <p:cNvSpPr/>
          <p:nvPr/>
        </p:nvSpPr>
        <p:spPr>
          <a:xfrm>
            <a:off x="2647090" y="1437203"/>
            <a:ext cx="1264247" cy="616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F8439-6085-9DE4-6C5A-4BEEC48E2C6A}"/>
              </a:ext>
            </a:extLst>
          </p:cNvPr>
          <p:cNvSpPr/>
          <p:nvPr/>
        </p:nvSpPr>
        <p:spPr>
          <a:xfrm>
            <a:off x="616226" y="1431467"/>
            <a:ext cx="1454631" cy="616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form social media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478E3B7E-A1F4-C945-6C28-84066D540191}"/>
              </a:ext>
            </a:extLst>
          </p:cNvPr>
          <p:cNvSpPr/>
          <p:nvPr/>
        </p:nvSpPr>
        <p:spPr>
          <a:xfrm>
            <a:off x="4499726" y="2530949"/>
            <a:ext cx="1264247" cy="84979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E06B95-46EE-56BB-C2D0-80CF013ED32E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70857" y="1739518"/>
            <a:ext cx="576233" cy="573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F64950-EC85-9180-2D7A-4B996D1D57C3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2127616" y="2955846"/>
            <a:ext cx="2372110" cy="1114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65655-03F1-52F0-D509-F37EBE21149E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5124435" y="3380743"/>
            <a:ext cx="7415" cy="48465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5A2E70-3557-F4DA-31F8-9CA8112B008E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5124435" y="2056541"/>
            <a:ext cx="7415" cy="4744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E956EC-830D-5E84-AEDF-418A55EA4105}"/>
              </a:ext>
            </a:extLst>
          </p:cNvPr>
          <p:cNvCxnSpPr>
            <a:cxnSpLocks/>
          </p:cNvCxnSpPr>
          <p:nvPr/>
        </p:nvCxnSpPr>
        <p:spPr>
          <a:xfrm>
            <a:off x="3911337" y="1748490"/>
            <a:ext cx="576233" cy="573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>
            <a:extLst>
              <a:ext uri="{FF2B5EF4-FFF2-40B4-BE49-F238E27FC236}">
                <a16:creationId xmlns:a16="http://schemas.microsoft.com/office/drawing/2014/main" id="{EEB38134-E5C9-BD7E-CE41-C869FBA6A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7958" t="4355" r="7958" b="18000"/>
          <a:stretch>
            <a:fillRect/>
          </a:stretch>
        </p:blipFill>
        <p:spPr bwMode="auto">
          <a:xfrm>
            <a:off x="6134023" y="1626399"/>
            <a:ext cx="2814249" cy="227513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24AB2-B15B-A33F-54CA-417B218D069F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C8691F-E881-5B7E-B388-3F1F79A833CE}"/>
              </a:ext>
            </a:extLst>
          </p:cNvPr>
          <p:cNvSpPr/>
          <p:nvPr/>
        </p:nvSpPr>
        <p:spPr>
          <a:xfrm>
            <a:off x="8258994" y="4627137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71CD9-4ECC-0DB3-C0BC-05886201D437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44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7177" y="207469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7469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Data Preprocessing(2/2)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1C7660-BC4C-39BA-5235-E39C88B67FB8}"/>
              </a:ext>
            </a:extLst>
          </p:cNvPr>
          <p:cNvSpPr txBox="1">
            <a:spLocks/>
          </p:cNvSpPr>
          <p:nvPr/>
        </p:nvSpPr>
        <p:spPr bwMode="auto">
          <a:xfrm>
            <a:off x="1096823" y="1156908"/>
            <a:ext cx="5327375" cy="33388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Tokenization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Stop word remove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Punctuation mark remove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Remove all non-alphabetic characters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Porter stemmer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3999E40-DBE9-5D60-132A-7A3619C19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7207" t="5437" r="7507" b="14193"/>
          <a:stretch>
            <a:fillRect/>
          </a:stretch>
        </p:blipFill>
        <p:spPr bwMode="auto">
          <a:xfrm>
            <a:off x="5463821" y="1550506"/>
            <a:ext cx="3430694" cy="2683559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61798-1EA2-689E-15A5-3EA197DD80CF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370E53-0E58-EB7B-5C26-02F9ABE2CC0D}"/>
              </a:ext>
            </a:extLst>
          </p:cNvPr>
          <p:cNvSpPr/>
          <p:nvPr/>
        </p:nvSpPr>
        <p:spPr>
          <a:xfrm>
            <a:off x="8258994" y="4637585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9A74D-6034-E2AA-9B8F-8A109FD6E394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B990FFF3-E5AC-BD80-7D09-D222CC4C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F045604B-2C34-DA8D-9DD2-FA24AC6C62E2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1722F49-1BF5-6841-B1CB-FEF8048A6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4E41C4-63AE-8650-BBDC-D39795C68E6C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AAD773CF-F471-E841-0803-6491CF12C6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Evaluation Matrix (1/3)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F06738-8C16-6E92-6067-4C103D24BABC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97612D-32EF-0303-14C0-F4EDD672C6AB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3DEB0B-3BFC-D684-7B5A-5839120AC90A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98CCAB-30DB-FFCE-3D58-AE3319DAC58F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1A1694-E454-DF4F-14EE-DE40C8713D54}"/>
              </a:ext>
            </a:extLst>
          </p:cNvPr>
          <p:cNvSpPr txBox="1"/>
          <p:nvPr/>
        </p:nvSpPr>
        <p:spPr>
          <a:xfrm>
            <a:off x="2508988" y="1157072"/>
            <a:ext cx="10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1BCA06-3DDB-A912-4552-77845F19C2A3}"/>
              </a:ext>
            </a:extLst>
          </p:cNvPr>
          <p:cNvSpPr txBox="1"/>
          <p:nvPr/>
        </p:nvSpPr>
        <p:spPr>
          <a:xfrm>
            <a:off x="6232782" y="1157072"/>
            <a:ext cx="10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BC5EF-FF51-8820-26DC-D77BC852D4B8}"/>
              </a:ext>
            </a:extLst>
          </p:cNvPr>
          <p:cNvSpPr txBox="1"/>
          <p:nvPr/>
        </p:nvSpPr>
        <p:spPr>
          <a:xfrm>
            <a:off x="1043409" y="3103359"/>
            <a:ext cx="10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25D14-EB75-3A4C-A2F6-C0CD8BC121D7}"/>
              </a:ext>
            </a:extLst>
          </p:cNvPr>
          <p:cNvSpPr txBox="1"/>
          <p:nvPr/>
        </p:nvSpPr>
        <p:spPr>
          <a:xfrm>
            <a:off x="1103144" y="1997417"/>
            <a:ext cx="10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E642-08D4-598E-6B0C-73759CF9E6ED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09B4F9-321C-139E-F963-EB00E5EB7BB9}"/>
              </a:ext>
            </a:extLst>
          </p:cNvPr>
          <p:cNvSpPr/>
          <p:nvPr/>
        </p:nvSpPr>
        <p:spPr>
          <a:xfrm>
            <a:off x="8282787" y="4669172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ACCCA1-D59A-FDE5-3A82-063218DEB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53039"/>
              </p:ext>
            </p:extLst>
          </p:nvPr>
        </p:nvGraphicFramePr>
        <p:xfrm>
          <a:off x="2060027" y="1646620"/>
          <a:ext cx="6222760" cy="2339808"/>
        </p:xfrm>
        <a:graphic>
          <a:graphicData uri="http://schemas.openxmlformats.org/drawingml/2006/table">
            <a:tbl>
              <a:tblPr firstRow="1" bandRow="1">
                <a:tableStyleId>{65834B07-AEC2-4CFA-AAF2-A7A04E31269E}</a:tableStyleId>
              </a:tblPr>
              <a:tblGrid>
                <a:gridCol w="3111380">
                  <a:extLst>
                    <a:ext uri="{9D8B030D-6E8A-4147-A177-3AD203B41FA5}">
                      <a16:colId xmlns:a16="http://schemas.microsoft.com/office/drawing/2014/main" val="1754763003"/>
                    </a:ext>
                  </a:extLst>
                </a:gridCol>
                <a:gridCol w="3111380">
                  <a:extLst>
                    <a:ext uri="{9D8B030D-6E8A-4147-A177-3AD203B41FA5}">
                      <a16:colId xmlns:a16="http://schemas.microsoft.com/office/drawing/2014/main" val="3452422390"/>
                    </a:ext>
                  </a:extLst>
                </a:gridCol>
              </a:tblGrid>
              <a:tr h="1169904">
                <a:tc>
                  <a:txBody>
                    <a:bodyPr/>
                    <a:lstStyle/>
                    <a:p>
                      <a:pPr lvl="2"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Positive (TP)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False Negative (FN)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Type </a:t>
                      </a:r>
                      <a:r>
                        <a:rPr lang="en-US" sz="18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II</a:t>
                      </a:r>
                      <a:r>
                        <a:rPr lang="en-US" sz="18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error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605309"/>
                  </a:ext>
                </a:extLst>
              </a:tr>
              <a:tr h="116990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False Positive (FP)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Type </a:t>
                      </a:r>
                      <a:r>
                        <a:rPr lang="en-US" sz="18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I</a:t>
                      </a:r>
                      <a:r>
                        <a:rPr lang="en-US" sz="1800" b="0" i="0" u="none" strike="noStrike" cap="none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error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1" i="0" u="none" strike="noStrike" cap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True Negative (TN)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89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D80EC0-9A8D-7F00-8C26-98E35B6ECD16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24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BFC82839-6EA5-61F8-72BC-6B1FF2F5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F35D225C-6600-6FDF-AF5F-7DB1DC920E33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ED1F8F7-EAB6-8893-7D31-9F99F2986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49B29A-3B4F-211E-FD75-C4391DE9D67C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F157DFE9-C298-7061-9DAE-8C53E8138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Evaluation Matrix (2/3)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F03A4-0A19-5561-5090-628DD7400C4A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E713E8-4FAB-C69C-76D9-451D52A4C931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D62D25-50F5-602C-E6E5-327C3DC7F838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4FB13F-AD4F-EC12-2C93-614509A4B17B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7CF7B5-C60D-E425-82A5-D8CF917EA4F4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557CAA-043C-6F64-14FC-AC1E7B8E5664}"/>
              </a:ext>
            </a:extLst>
          </p:cNvPr>
          <p:cNvSpPr/>
          <p:nvPr/>
        </p:nvSpPr>
        <p:spPr>
          <a:xfrm>
            <a:off x="8270542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33D55-A67F-8D64-C02D-438673BF9D88}"/>
              </a:ext>
            </a:extLst>
          </p:cNvPr>
          <p:cNvSpPr txBox="1"/>
          <p:nvPr/>
        </p:nvSpPr>
        <p:spPr>
          <a:xfrm>
            <a:off x="670221" y="1494562"/>
            <a:ext cx="842436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true_neg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true_neg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false_neg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false_neg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* precision * recall / (precision + recall)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false_pos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89421-8E4B-A96F-4150-9D332BF67E89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09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9" y="99546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176800" y="638619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3685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Evaluation Matrix (3/3)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83916-8A1E-843A-4CB2-C3243B4A358D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CA8E61-40BE-BEEB-EB4A-99C88B301DA3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2CE0F9-149E-AA6A-BC74-99E4E4411058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0723D6-1378-FFAE-C814-B218FD3A7DB9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EBBF7F-BC33-819D-362E-1C173078A5CF}"/>
              </a:ext>
            </a:extLst>
          </p:cNvPr>
          <p:cNvSpPr/>
          <p:nvPr/>
        </p:nvSpPr>
        <p:spPr>
          <a:xfrm>
            <a:off x="1981969" y="1000705"/>
            <a:ext cx="2532993" cy="16185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25991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57.48%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4233FB-D45C-08B3-3DC3-09BA89EA94BE}"/>
              </a:ext>
            </a:extLst>
          </p:cNvPr>
          <p:cNvSpPr/>
          <p:nvPr/>
        </p:nvSpPr>
        <p:spPr>
          <a:xfrm>
            <a:off x="1989478" y="2692762"/>
            <a:ext cx="2532993" cy="161858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1122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2.48%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C83056-7D3E-B854-946B-CD77E77CE288}"/>
              </a:ext>
            </a:extLst>
          </p:cNvPr>
          <p:cNvSpPr/>
          <p:nvPr/>
        </p:nvSpPr>
        <p:spPr>
          <a:xfrm>
            <a:off x="4572000" y="2692762"/>
            <a:ext cx="2532993" cy="161858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17761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39.28%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A7969B-A04B-10C0-F166-6AE22C6E78BE}"/>
              </a:ext>
            </a:extLst>
          </p:cNvPr>
          <p:cNvSpPr/>
          <p:nvPr/>
        </p:nvSpPr>
        <p:spPr>
          <a:xfrm>
            <a:off x="4572000" y="1000705"/>
            <a:ext cx="2532993" cy="161858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334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0.76%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12306A-BB43-F4A6-48BA-B8F7A383555E}"/>
              </a:ext>
            </a:extLst>
          </p:cNvPr>
          <p:cNvSpPr txBox="1"/>
          <p:nvPr/>
        </p:nvSpPr>
        <p:spPr>
          <a:xfrm>
            <a:off x="584760" y="1621413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Depressed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1D90E1-086D-1C60-3542-FB3F3D52A4A0}"/>
              </a:ext>
            </a:extLst>
          </p:cNvPr>
          <p:cNvSpPr txBox="1"/>
          <p:nvPr/>
        </p:nvSpPr>
        <p:spPr>
          <a:xfrm>
            <a:off x="691952" y="3305971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3271F4-1A38-C724-D077-3B90EE5FB4FE}"/>
              </a:ext>
            </a:extLst>
          </p:cNvPr>
          <p:cNvSpPr txBox="1"/>
          <p:nvPr/>
        </p:nvSpPr>
        <p:spPr>
          <a:xfrm rot="16200000">
            <a:off x="-474696" y="2226390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label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7DF4D2-A4DE-0F4D-950E-F8314438C3E5}"/>
              </a:ext>
            </a:extLst>
          </p:cNvPr>
          <p:cNvSpPr txBox="1"/>
          <p:nvPr/>
        </p:nvSpPr>
        <p:spPr>
          <a:xfrm>
            <a:off x="2511010" y="4459942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Depressed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4A613A-0F42-1750-C728-0D588C2381F9}"/>
              </a:ext>
            </a:extLst>
          </p:cNvPr>
          <p:cNvSpPr txBox="1"/>
          <p:nvPr/>
        </p:nvSpPr>
        <p:spPr>
          <a:xfrm>
            <a:off x="5294717" y="4455938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Depressed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1B46F35-5C48-D0CD-6F02-619675295156}"/>
              </a:ext>
            </a:extLst>
          </p:cNvPr>
          <p:cNvSpPr/>
          <p:nvPr/>
        </p:nvSpPr>
        <p:spPr>
          <a:xfrm>
            <a:off x="7297305" y="1000705"/>
            <a:ext cx="669895" cy="33106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658A9B-F8CB-7619-3DA6-96E579D6C88E}"/>
              </a:ext>
            </a:extLst>
          </p:cNvPr>
          <p:cNvSpPr txBox="1"/>
          <p:nvPr/>
        </p:nvSpPr>
        <p:spPr>
          <a:xfrm>
            <a:off x="7943281" y="3754306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AED588-7F5C-0003-C680-2217973E161A}"/>
              </a:ext>
            </a:extLst>
          </p:cNvPr>
          <p:cNvSpPr txBox="1"/>
          <p:nvPr/>
        </p:nvSpPr>
        <p:spPr>
          <a:xfrm>
            <a:off x="7917670" y="3101456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791FBD-FA00-070A-6528-A0F0DD0A0F54}"/>
              </a:ext>
            </a:extLst>
          </p:cNvPr>
          <p:cNvSpPr txBox="1"/>
          <p:nvPr/>
        </p:nvSpPr>
        <p:spPr>
          <a:xfrm>
            <a:off x="7956958" y="1808173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36807BC-6B3C-42D4-F991-D50B0807CC9E}"/>
              </a:ext>
            </a:extLst>
          </p:cNvPr>
          <p:cNvSpPr txBox="1"/>
          <p:nvPr/>
        </p:nvSpPr>
        <p:spPr>
          <a:xfrm>
            <a:off x="7943281" y="1083649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BAE27-BDA6-0928-0783-DCD9529D2141}"/>
              </a:ext>
            </a:extLst>
          </p:cNvPr>
          <p:cNvSpPr txBox="1"/>
          <p:nvPr/>
        </p:nvSpPr>
        <p:spPr>
          <a:xfrm>
            <a:off x="7917670" y="2468487"/>
            <a:ext cx="14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2358B-DC9B-7D87-DD93-2C8721BDF538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B8B45F-B74B-D7EB-5BFB-BFBA3BDF0337}"/>
              </a:ext>
            </a:extLst>
          </p:cNvPr>
          <p:cNvSpPr/>
          <p:nvPr/>
        </p:nvSpPr>
        <p:spPr>
          <a:xfrm>
            <a:off x="8302665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7C644-0DA8-567B-FCCE-3F070D9B0D71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89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18744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Contents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oogle Shape;236;p16">
            <a:extLst>
              <a:ext uri="{FF2B5EF4-FFF2-40B4-BE49-F238E27FC236}">
                <a16:creationId xmlns:a16="http://schemas.microsoft.com/office/drawing/2014/main" id="{93780900-EB4B-7F71-FDCB-25840CB13FAB}"/>
              </a:ext>
            </a:extLst>
          </p:cNvPr>
          <p:cNvGrpSpPr/>
          <p:nvPr/>
        </p:nvGrpSpPr>
        <p:grpSpPr>
          <a:xfrm>
            <a:off x="584680" y="1176834"/>
            <a:ext cx="2653489" cy="601790"/>
            <a:chOff x="3297249" y="1027913"/>
            <a:chExt cx="2653489" cy="678061"/>
          </a:xfrm>
        </p:grpSpPr>
        <p:sp>
          <p:nvSpPr>
            <p:cNvPr id="3" name="Google Shape;237;p16">
              <a:extLst>
                <a:ext uri="{FF2B5EF4-FFF2-40B4-BE49-F238E27FC236}">
                  <a16:creationId xmlns:a16="http://schemas.microsoft.com/office/drawing/2014/main" id="{69E543F3-6BCA-9FE8-68A7-E1BB1D96A5A5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5" name="Google Shape;239;p16">
              <a:extLst>
                <a:ext uri="{FF2B5EF4-FFF2-40B4-BE49-F238E27FC236}">
                  <a16:creationId xmlns:a16="http://schemas.microsoft.com/office/drawing/2014/main" id="{3CE9E06E-C742-62BC-0D27-4CDA94760D02}"/>
                </a:ext>
              </a:extLst>
            </p:cNvPr>
            <p:cNvSpPr txBox="1"/>
            <p:nvPr/>
          </p:nvSpPr>
          <p:spPr>
            <a:xfrm>
              <a:off x="3969538" y="1027913"/>
              <a:ext cx="1981200" cy="678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Introduction</a:t>
              </a:r>
              <a:endParaRPr sz="20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37" name="Google Shape;236;p16">
            <a:extLst>
              <a:ext uri="{FF2B5EF4-FFF2-40B4-BE49-F238E27FC236}">
                <a16:creationId xmlns:a16="http://schemas.microsoft.com/office/drawing/2014/main" id="{F7508ECE-1E0E-612B-7E28-7BE6F325D0FA}"/>
              </a:ext>
            </a:extLst>
          </p:cNvPr>
          <p:cNvGrpSpPr/>
          <p:nvPr/>
        </p:nvGrpSpPr>
        <p:grpSpPr>
          <a:xfrm>
            <a:off x="584680" y="2812009"/>
            <a:ext cx="2653489" cy="612195"/>
            <a:chOff x="3297249" y="1075836"/>
            <a:chExt cx="2653489" cy="689785"/>
          </a:xfrm>
        </p:grpSpPr>
        <p:sp>
          <p:nvSpPr>
            <p:cNvPr id="38" name="Google Shape;237;p16">
              <a:extLst>
                <a:ext uri="{FF2B5EF4-FFF2-40B4-BE49-F238E27FC236}">
                  <a16:creationId xmlns:a16="http://schemas.microsoft.com/office/drawing/2014/main" id="{12F71988-2A0C-0E5F-A357-2B9465BC8F0C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40" name="Google Shape;239;p16">
              <a:extLst>
                <a:ext uri="{FF2B5EF4-FFF2-40B4-BE49-F238E27FC236}">
                  <a16:creationId xmlns:a16="http://schemas.microsoft.com/office/drawing/2014/main" id="{A7956143-4675-D3AB-7C06-AAF052A95D11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Related Works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sp>
        <p:nvSpPr>
          <p:cNvPr id="403" name="TextBox 402">
            <a:extLst>
              <a:ext uri="{FF2B5EF4-FFF2-40B4-BE49-F238E27FC236}">
                <a16:creationId xmlns:a16="http://schemas.microsoft.com/office/drawing/2014/main" id="{862C16F3-9341-1F8A-CF60-368CEFD05349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046598-E0CC-AF18-AB92-4C9EB061D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7177" y="187445"/>
            <a:ext cx="847338" cy="7682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CF1ED-EB1B-D5CC-CCF6-3F17397D43A5}"/>
              </a:ext>
            </a:extLst>
          </p:cNvPr>
          <p:cNvCxnSpPr>
            <a:cxnSpLocks/>
          </p:cNvCxnSpPr>
          <p:nvPr/>
        </p:nvCxnSpPr>
        <p:spPr>
          <a:xfrm>
            <a:off x="1198504" y="708192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DCE090E-3035-76D8-A74A-321892C6F1B2}"/>
              </a:ext>
            </a:extLst>
          </p:cNvPr>
          <p:cNvSpPr/>
          <p:nvPr/>
        </p:nvSpPr>
        <p:spPr>
          <a:xfrm>
            <a:off x="8282787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grpSp>
        <p:nvGrpSpPr>
          <p:cNvPr id="10" name="Google Shape;236;p16">
            <a:extLst>
              <a:ext uri="{FF2B5EF4-FFF2-40B4-BE49-F238E27FC236}">
                <a16:creationId xmlns:a16="http://schemas.microsoft.com/office/drawing/2014/main" id="{A2EBC208-3E94-ACD9-FAE9-33DE825F995D}"/>
              </a:ext>
            </a:extLst>
          </p:cNvPr>
          <p:cNvGrpSpPr/>
          <p:nvPr/>
        </p:nvGrpSpPr>
        <p:grpSpPr>
          <a:xfrm>
            <a:off x="584680" y="3631445"/>
            <a:ext cx="2653489" cy="612195"/>
            <a:chOff x="3297249" y="1075836"/>
            <a:chExt cx="2653489" cy="689785"/>
          </a:xfrm>
        </p:grpSpPr>
        <p:sp>
          <p:nvSpPr>
            <p:cNvPr id="12" name="Google Shape;237;p16">
              <a:extLst>
                <a:ext uri="{FF2B5EF4-FFF2-40B4-BE49-F238E27FC236}">
                  <a16:creationId xmlns:a16="http://schemas.microsoft.com/office/drawing/2014/main" id="{CCA2063F-8BB8-6034-24BE-CF4DAAB5DFBE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13" name="Google Shape;239;p16">
              <a:extLst>
                <a:ext uri="{FF2B5EF4-FFF2-40B4-BE49-F238E27FC236}">
                  <a16:creationId xmlns:a16="http://schemas.microsoft.com/office/drawing/2014/main" id="{E47BD4F1-7627-2704-D3B2-0422A99C3899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Objectives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B92EC6-0B65-29D8-738B-929E292BB978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  <p:grpSp>
        <p:nvGrpSpPr>
          <p:cNvPr id="7" name="Google Shape;236;p16">
            <a:extLst>
              <a:ext uri="{FF2B5EF4-FFF2-40B4-BE49-F238E27FC236}">
                <a16:creationId xmlns:a16="http://schemas.microsoft.com/office/drawing/2014/main" id="{ADA72218-CB58-A379-7EA2-6CD98CA6B343}"/>
              </a:ext>
            </a:extLst>
          </p:cNvPr>
          <p:cNvGrpSpPr/>
          <p:nvPr/>
        </p:nvGrpSpPr>
        <p:grpSpPr>
          <a:xfrm>
            <a:off x="6203885" y="2917912"/>
            <a:ext cx="2653489" cy="612195"/>
            <a:chOff x="3297249" y="1075836"/>
            <a:chExt cx="2653489" cy="689785"/>
          </a:xfrm>
        </p:grpSpPr>
        <p:sp>
          <p:nvSpPr>
            <p:cNvPr id="8" name="Google Shape;237;p16">
              <a:extLst>
                <a:ext uri="{FF2B5EF4-FFF2-40B4-BE49-F238E27FC236}">
                  <a16:creationId xmlns:a16="http://schemas.microsoft.com/office/drawing/2014/main" id="{50184ECF-8E20-2BE9-3B79-390A79DDFDD6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11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19" name="Google Shape;239;p16">
              <a:extLst>
                <a:ext uri="{FF2B5EF4-FFF2-40B4-BE49-F238E27FC236}">
                  <a16:creationId xmlns:a16="http://schemas.microsoft.com/office/drawing/2014/main" id="{BE5D7793-D2DF-D999-EDD2-9A880A4DFBD2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Applications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0" name="Google Shape;236;p16">
            <a:extLst>
              <a:ext uri="{FF2B5EF4-FFF2-40B4-BE49-F238E27FC236}">
                <a16:creationId xmlns:a16="http://schemas.microsoft.com/office/drawing/2014/main" id="{FD039289-BDFC-3F70-3611-C132CB6B8758}"/>
              </a:ext>
            </a:extLst>
          </p:cNvPr>
          <p:cNvGrpSpPr/>
          <p:nvPr/>
        </p:nvGrpSpPr>
        <p:grpSpPr>
          <a:xfrm>
            <a:off x="3252344" y="1258071"/>
            <a:ext cx="2653489" cy="612195"/>
            <a:chOff x="3297249" y="1075836"/>
            <a:chExt cx="2653489" cy="689785"/>
          </a:xfrm>
        </p:grpSpPr>
        <p:sp>
          <p:nvSpPr>
            <p:cNvPr id="21" name="Google Shape;237;p16">
              <a:extLst>
                <a:ext uri="{FF2B5EF4-FFF2-40B4-BE49-F238E27FC236}">
                  <a16:creationId xmlns:a16="http://schemas.microsoft.com/office/drawing/2014/main" id="{ACD21ED6-D3DE-3B27-4025-E158652AE059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2" name="Google Shape;239;p16">
              <a:extLst>
                <a:ext uri="{FF2B5EF4-FFF2-40B4-BE49-F238E27FC236}">
                  <a16:creationId xmlns:a16="http://schemas.microsoft.com/office/drawing/2014/main" id="{CEA983EB-EBB2-A89F-F093-A64D8EC2A114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Proposed Methodology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3" name="Google Shape;236;p16">
            <a:extLst>
              <a:ext uri="{FF2B5EF4-FFF2-40B4-BE49-F238E27FC236}">
                <a16:creationId xmlns:a16="http://schemas.microsoft.com/office/drawing/2014/main" id="{8820CB4E-06A5-F984-F00A-32CC4FDCDC16}"/>
              </a:ext>
            </a:extLst>
          </p:cNvPr>
          <p:cNvGrpSpPr/>
          <p:nvPr/>
        </p:nvGrpSpPr>
        <p:grpSpPr>
          <a:xfrm>
            <a:off x="6203885" y="2121001"/>
            <a:ext cx="2653489" cy="612195"/>
            <a:chOff x="3297249" y="1075836"/>
            <a:chExt cx="2653489" cy="689785"/>
          </a:xfrm>
        </p:grpSpPr>
        <p:sp>
          <p:nvSpPr>
            <p:cNvPr id="24" name="Google Shape;237;p16">
              <a:extLst>
                <a:ext uri="{FF2B5EF4-FFF2-40B4-BE49-F238E27FC236}">
                  <a16:creationId xmlns:a16="http://schemas.microsoft.com/office/drawing/2014/main" id="{95CCD4B9-E5B0-E720-70BE-481AF23B2C11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10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5" name="Google Shape;239;p16">
              <a:extLst>
                <a:ext uri="{FF2B5EF4-FFF2-40B4-BE49-F238E27FC236}">
                  <a16:creationId xmlns:a16="http://schemas.microsoft.com/office/drawing/2014/main" id="{D80019EF-8E8D-4F78-71FE-FF2254275362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Challenges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6" name="Google Shape;236;p16">
            <a:extLst>
              <a:ext uri="{FF2B5EF4-FFF2-40B4-BE49-F238E27FC236}">
                <a16:creationId xmlns:a16="http://schemas.microsoft.com/office/drawing/2014/main" id="{5CADD898-0526-4F17-3482-402EE2CEDABE}"/>
              </a:ext>
            </a:extLst>
          </p:cNvPr>
          <p:cNvGrpSpPr/>
          <p:nvPr/>
        </p:nvGrpSpPr>
        <p:grpSpPr>
          <a:xfrm>
            <a:off x="3342245" y="2812010"/>
            <a:ext cx="2653489" cy="612195"/>
            <a:chOff x="3297249" y="1075836"/>
            <a:chExt cx="2653489" cy="689785"/>
          </a:xfrm>
        </p:grpSpPr>
        <p:sp>
          <p:nvSpPr>
            <p:cNvPr id="27" name="Google Shape;237;p16">
              <a:extLst>
                <a:ext uri="{FF2B5EF4-FFF2-40B4-BE49-F238E27FC236}">
                  <a16:creationId xmlns:a16="http://schemas.microsoft.com/office/drawing/2014/main" id="{FD98A92C-3CEA-BE81-D677-E00C408A9B24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28" name="Google Shape;239;p16">
              <a:extLst>
                <a:ext uri="{FF2B5EF4-FFF2-40B4-BE49-F238E27FC236}">
                  <a16:creationId xmlns:a16="http://schemas.microsoft.com/office/drawing/2014/main" id="{39062607-D542-6C33-8CE9-96C5D57511DE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Proposed Dataset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29" name="Google Shape;236;p16">
            <a:extLst>
              <a:ext uri="{FF2B5EF4-FFF2-40B4-BE49-F238E27FC236}">
                <a16:creationId xmlns:a16="http://schemas.microsoft.com/office/drawing/2014/main" id="{37034156-9397-1628-FE18-A84334AB22A0}"/>
              </a:ext>
            </a:extLst>
          </p:cNvPr>
          <p:cNvGrpSpPr/>
          <p:nvPr/>
        </p:nvGrpSpPr>
        <p:grpSpPr>
          <a:xfrm>
            <a:off x="584680" y="1996258"/>
            <a:ext cx="2653489" cy="612195"/>
            <a:chOff x="3297249" y="1075836"/>
            <a:chExt cx="2653489" cy="689785"/>
          </a:xfrm>
        </p:grpSpPr>
        <p:sp>
          <p:nvSpPr>
            <p:cNvPr id="30" name="Google Shape;237;p16">
              <a:extLst>
                <a:ext uri="{FF2B5EF4-FFF2-40B4-BE49-F238E27FC236}">
                  <a16:creationId xmlns:a16="http://schemas.microsoft.com/office/drawing/2014/main" id="{07870D7D-A9E0-1ED3-2071-0DAEB5C377C0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31" name="Google Shape;239;p16">
              <a:extLst>
                <a:ext uri="{FF2B5EF4-FFF2-40B4-BE49-F238E27FC236}">
                  <a16:creationId xmlns:a16="http://schemas.microsoft.com/office/drawing/2014/main" id="{6B6C5643-C199-AA1F-E759-D04A83552711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Motivation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32" name="Google Shape;236;p16">
            <a:extLst>
              <a:ext uri="{FF2B5EF4-FFF2-40B4-BE49-F238E27FC236}">
                <a16:creationId xmlns:a16="http://schemas.microsoft.com/office/drawing/2014/main" id="{D3067E13-80D4-6D7A-C8D2-50C95FFC6F54}"/>
              </a:ext>
            </a:extLst>
          </p:cNvPr>
          <p:cNvGrpSpPr/>
          <p:nvPr/>
        </p:nvGrpSpPr>
        <p:grpSpPr>
          <a:xfrm>
            <a:off x="3308229" y="2035291"/>
            <a:ext cx="2843353" cy="612195"/>
            <a:chOff x="3297249" y="1067781"/>
            <a:chExt cx="2807363" cy="689785"/>
          </a:xfrm>
        </p:grpSpPr>
        <p:sp>
          <p:nvSpPr>
            <p:cNvPr id="33" name="Google Shape;237;p16">
              <a:extLst>
                <a:ext uri="{FF2B5EF4-FFF2-40B4-BE49-F238E27FC236}">
                  <a16:creationId xmlns:a16="http://schemas.microsoft.com/office/drawing/2014/main" id="{6A7400ED-3819-E7C5-28D8-2C7D1BACF0FC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34" name="Google Shape;239;p16">
              <a:extLst>
                <a:ext uri="{FF2B5EF4-FFF2-40B4-BE49-F238E27FC236}">
                  <a16:creationId xmlns:a16="http://schemas.microsoft.com/office/drawing/2014/main" id="{3189F4EC-4473-E238-68DE-B81F5D7E18C2}"/>
                </a:ext>
              </a:extLst>
            </p:cNvPr>
            <p:cNvSpPr txBox="1"/>
            <p:nvPr/>
          </p:nvSpPr>
          <p:spPr>
            <a:xfrm>
              <a:off x="3919389" y="1067781"/>
              <a:ext cx="2185223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Tools &amp; Techniques 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35" name="Google Shape;236;p16">
            <a:extLst>
              <a:ext uri="{FF2B5EF4-FFF2-40B4-BE49-F238E27FC236}">
                <a16:creationId xmlns:a16="http://schemas.microsoft.com/office/drawing/2014/main" id="{241BC843-11C1-757A-D572-67C7CD3B00A9}"/>
              </a:ext>
            </a:extLst>
          </p:cNvPr>
          <p:cNvGrpSpPr/>
          <p:nvPr/>
        </p:nvGrpSpPr>
        <p:grpSpPr>
          <a:xfrm>
            <a:off x="6203885" y="3666632"/>
            <a:ext cx="2653489" cy="612195"/>
            <a:chOff x="3297249" y="1075836"/>
            <a:chExt cx="2653489" cy="689785"/>
          </a:xfrm>
        </p:grpSpPr>
        <p:sp>
          <p:nvSpPr>
            <p:cNvPr id="36" name="Google Shape;237;p16">
              <a:extLst>
                <a:ext uri="{FF2B5EF4-FFF2-40B4-BE49-F238E27FC236}">
                  <a16:creationId xmlns:a16="http://schemas.microsoft.com/office/drawing/2014/main" id="{3632F26E-69DC-D1E6-62EE-2E8CEC1AE565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12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39" name="Google Shape;239;p16">
              <a:extLst>
                <a:ext uri="{FF2B5EF4-FFF2-40B4-BE49-F238E27FC236}">
                  <a16:creationId xmlns:a16="http://schemas.microsoft.com/office/drawing/2014/main" id="{49DC590A-0A10-AF59-82A6-1DACD871E535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 Conclusions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41" name="Google Shape;236;p16">
            <a:extLst>
              <a:ext uri="{FF2B5EF4-FFF2-40B4-BE49-F238E27FC236}">
                <a16:creationId xmlns:a16="http://schemas.microsoft.com/office/drawing/2014/main" id="{31A36C3A-33BA-50E0-DD13-CDD0E98E458E}"/>
              </a:ext>
            </a:extLst>
          </p:cNvPr>
          <p:cNvGrpSpPr/>
          <p:nvPr/>
        </p:nvGrpSpPr>
        <p:grpSpPr>
          <a:xfrm>
            <a:off x="6203885" y="1255508"/>
            <a:ext cx="2653489" cy="612195"/>
            <a:chOff x="3297249" y="1075836"/>
            <a:chExt cx="2653489" cy="689785"/>
          </a:xfrm>
        </p:grpSpPr>
        <p:sp>
          <p:nvSpPr>
            <p:cNvPr id="42" name="Google Shape;237;p16">
              <a:extLst>
                <a:ext uri="{FF2B5EF4-FFF2-40B4-BE49-F238E27FC236}">
                  <a16:creationId xmlns:a16="http://schemas.microsoft.com/office/drawing/2014/main" id="{AF4D32C3-DB6C-A804-3654-670B4A6B7F1B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09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43" name="Google Shape;239;p16">
              <a:extLst>
                <a:ext uri="{FF2B5EF4-FFF2-40B4-BE49-F238E27FC236}">
                  <a16:creationId xmlns:a16="http://schemas.microsoft.com/office/drawing/2014/main" id="{B113ADC6-8C09-318C-C763-A04A82B93D52}"/>
                </a:ext>
              </a:extLst>
            </p:cNvPr>
            <p:cNvSpPr txBox="1"/>
            <p:nvPr/>
          </p:nvSpPr>
          <p:spPr>
            <a:xfrm>
              <a:off x="3969538" y="1075836"/>
              <a:ext cx="1981200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Experimental Result</a:t>
              </a:r>
              <a:endPara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  <p:grpSp>
        <p:nvGrpSpPr>
          <p:cNvPr id="47" name="Google Shape;236;p16">
            <a:extLst>
              <a:ext uri="{FF2B5EF4-FFF2-40B4-BE49-F238E27FC236}">
                <a16:creationId xmlns:a16="http://schemas.microsoft.com/office/drawing/2014/main" id="{83C65BCA-D02A-068D-FB63-6744EE1832BE}"/>
              </a:ext>
            </a:extLst>
          </p:cNvPr>
          <p:cNvGrpSpPr/>
          <p:nvPr/>
        </p:nvGrpSpPr>
        <p:grpSpPr>
          <a:xfrm>
            <a:off x="3342245" y="3597334"/>
            <a:ext cx="2885525" cy="612195"/>
            <a:chOff x="3297249" y="1075836"/>
            <a:chExt cx="2885525" cy="689785"/>
          </a:xfrm>
        </p:grpSpPr>
        <p:sp>
          <p:nvSpPr>
            <p:cNvPr id="48" name="Google Shape;237;p16">
              <a:extLst>
                <a:ext uri="{FF2B5EF4-FFF2-40B4-BE49-F238E27FC236}">
                  <a16:creationId xmlns:a16="http://schemas.microsoft.com/office/drawing/2014/main" id="{A5A39688-52D8-034E-A4EB-D20D11739D6B}"/>
                </a:ext>
              </a:extLst>
            </p:cNvPr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sz="1800" dirty="0">
                <a:solidFill>
                  <a:schemeClr val="lt1"/>
                </a:solidFill>
              </a:endParaRPr>
            </a:p>
          </p:txBody>
        </p:sp>
        <p:sp>
          <p:nvSpPr>
            <p:cNvPr id="49" name="Google Shape;239;p16">
              <a:extLst>
                <a:ext uri="{FF2B5EF4-FFF2-40B4-BE49-F238E27FC236}">
                  <a16:creationId xmlns:a16="http://schemas.microsoft.com/office/drawing/2014/main" id="{626BCB41-8913-0617-6C94-AA68176B5E79}"/>
                </a:ext>
              </a:extLst>
            </p:cNvPr>
            <p:cNvSpPr txBox="1"/>
            <p:nvPr/>
          </p:nvSpPr>
          <p:spPr>
            <a:xfrm>
              <a:off x="3969538" y="1075836"/>
              <a:ext cx="2213236" cy="68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Data Preprocessing</a:t>
              </a:r>
              <a:endPara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3AF3489-37AE-1749-2523-BFD8F957B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3D27DBF4-DC98-7F81-4FE8-E71BDE1890BB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9F8F57D-9013-3378-2BA1-495189FD5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411" y="67129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BCB969-1479-6884-2F54-A2BE1AAD0C33}"/>
              </a:ext>
            </a:extLst>
          </p:cNvPr>
          <p:cNvCxnSpPr>
            <a:cxnSpLocks/>
          </p:cNvCxnSpPr>
          <p:nvPr/>
        </p:nvCxnSpPr>
        <p:spPr>
          <a:xfrm>
            <a:off x="1176800" y="693683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F11B9087-8FD2-375D-E941-8F371FFFB9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22604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Experimental Result (1/2)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BC7D8-150F-3DDA-0481-A16BA39FD9C2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F47903-90F8-654B-E63B-005BBEA03EB7}"/>
              </a:ext>
            </a:extLst>
          </p:cNvPr>
          <p:cNvSpPr/>
          <p:nvPr/>
        </p:nvSpPr>
        <p:spPr>
          <a:xfrm>
            <a:off x="8282786" y="4672205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49F6E1-E3F3-3DF9-F8DC-E521D76E9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03142"/>
              </p:ext>
            </p:extLst>
          </p:nvPr>
        </p:nvGraphicFramePr>
        <p:xfrm>
          <a:off x="528540" y="905470"/>
          <a:ext cx="8158260" cy="3649992"/>
        </p:xfrm>
        <a:graphic>
          <a:graphicData uri="http://schemas.openxmlformats.org/drawingml/2006/table">
            <a:tbl>
              <a:tblPr>
                <a:tableStyleId>{65834B07-AEC2-4CFA-AAF2-A7A04E31269E}</a:tableStyleId>
              </a:tblPr>
              <a:tblGrid>
                <a:gridCol w="2794411">
                  <a:extLst>
                    <a:ext uri="{9D8B030D-6E8A-4147-A177-3AD203B41FA5}">
                      <a16:colId xmlns:a16="http://schemas.microsoft.com/office/drawing/2014/main" val="4099695995"/>
                    </a:ext>
                  </a:extLst>
                </a:gridCol>
                <a:gridCol w="1444569">
                  <a:extLst>
                    <a:ext uri="{9D8B030D-6E8A-4147-A177-3AD203B41FA5}">
                      <a16:colId xmlns:a16="http://schemas.microsoft.com/office/drawing/2014/main" val="4202749511"/>
                    </a:ext>
                  </a:extLst>
                </a:gridCol>
                <a:gridCol w="1539294">
                  <a:extLst>
                    <a:ext uri="{9D8B030D-6E8A-4147-A177-3AD203B41FA5}">
                      <a16:colId xmlns:a16="http://schemas.microsoft.com/office/drawing/2014/main" val="521032631"/>
                    </a:ext>
                  </a:extLst>
                </a:gridCol>
                <a:gridCol w="976860">
                  <a:extLst>
                    <a:ext uri="{9D8B030D-6E8A-4147-A177-3AD203B41FA5}">
                      <a16:colId xmlns:a16="http://schemas.microsoft.com/office/drawing/2014/main" val="3588936125"/>
                    </a:ext>
                  </a:extLst>
                </a:gridCol>
                <a:gridCol w="1403126">
                  <a:extLst>
                    <a:ext uri="{9D8B030D-6E8A-4147-A177-3AD203B41FA5}">
                      <a16:colId xmlns:a16="http://schemas.microsoft.com/office/drawing/2014/main" val="613014050"/>
                    </a:ext>
                  </a:extLst>
                </a:gridCol>
              </a:tblGrid>
              <a:tr h="456249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Precision 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126714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91.48%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74.17%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81.92%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27075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BOW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92.81%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34.83%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50.65%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4940497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96.67%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528463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4466056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SVC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187806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8160180"/>
                  </a:ext>
                </a:extLst>
              </a:tr>
              <a:tr h="456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 Classifier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4893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6385E97-BF7E-0CF1-6EF2-B1D9683905DE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07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FA5DB71C-93D0-061E-625F-0A09FDA99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2465B405-55E4-B9C2-3193-AB78BE4B827C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1F25F45-9CBF-B2A9-A21E-E63D29A8F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3131" y="43685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69CC90-73DD-2A55-B762-31C50388D144}"/>
              </a:ext>
            </a:extLst>
          </p:cNvPr>
          <p:cNvCxnSpPr>
            <a:cxnSpLocks/>
          </p:cNvCxnSpPr>
          <p:nvPr/>
        </p:nvCxnSpPr>
        <p:spPr>
          <a:xfrm>
            <a:off x="1176800" y="52300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98F3E547-E614-EC53-6AB0-12D5CBC2C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933" y="72974"/>
            <a:ext cx="8229600" cy="365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Experimental Result (2/2)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016145-FDC4-BA58-4F63-129396B01A74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614BAA-47DC-3CE9-850F-FE328324AD25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06EB2C-89C2-A5F0-04D7-859D84D495FE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D32E3B-68FF-E4FC-62B8-259E8BA2AB38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5E67FA-F490-6647-8208-F2037FCDC567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6BECC2-0B0F-85EE-CE04-1C1A4CDD91AD}"/>
              </a:ext>
            </a:extLst>
          </p:cNvPr>
          <p:cNvSpPr/>
          <p:nvPr/>
        </p:nvSpPr>
        <p:spPr>
          <a:xfrm>
            <a:off x="8308849" y="4641970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4248CBD-3FC8-88F9-D6C4-D8B53084E2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497706"/>
              </p:ext>
            </p:extLst>
          </p:nvPr>
        </p:nvGraphicFramePr>
        <p:xfrm>
          <a:off x="339163" y="705680"/>
          <a:ext cx="8605140" cy="3963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4F17FC-0CCD-2236-4136-E1293CA0E68C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8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4639A73D-3B1D-1FA8-A7DF-5EF1CD8E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6A421DB3-FFE7-E4D8-1B2F-6C2F4F2CBF3B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DEFDA27-66B4-4A3C-5879-55AA49A83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4166" y="1098"/>
            <a:ext cx="847338" cy="82232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F70281-0C7C-61FE-8771-435441ADCE69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4C532358-5AE9-44FF-7C7E-A4473D3911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Detecting Depression NLP 1/3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7B32A0-0201-4BD9-A970-AD94325D1F30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523A8A-4C85-F49E-4B74-8A9D890F5DD6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A1E7E-0DE3-0815-1F1F-D98CEAD8DF58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964C25-D9B8-2A72-542C-B0816BF9AC26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6EAF54-3934-0326-E7A6-02920C215B1A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6E4F462-114B-EDD9-9609-2AB1DCA32335}"/>
              </a:ext>
            </a:extLst>
          </p:cNvPr>
          <p:cNvSpPr/>
          <p:nvPr/>
        </p:nvSpPr>
        <p:spPr>
          <a:xfrm>
            <a:off x="8270542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2141B-2326-7F29-7158-6F02E1AEF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892404"/>
            <a:ext cx="8229599" cy="3670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7EDD2-0D18-0DB0-BA1D-C4A4100683E7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35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698EB313-E190-2C42-F116-1470EEA0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99F551BC-8025-4139-86E8-642B4E0F37F8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87FF273-70FF-92FA-119B-9E286DBED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411FBE-37FF-0E5D-EFDB-CAAFE30E825E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5FC6E25-11A0-7C91-F796-24E325AA08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Detecting Depression NLP 2/3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B3605C-51D7-5B7B-343A-62B969255D1D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C75EA2-3A81-0911-6D30-2D9B1F18BB95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4D05B-0EF0-2221-B94C-0A6EBAFD7142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D6B874-C87E-6A26-9918-342DDD29B8A2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B36CD5-7D0D-35D4-D0B9-87760B9D0469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E4AFCC-D1FA-5404-2BA8-39523545F34A}"/>
              </a:ext>
            </a:extLst>
          </p:cNvPr>
          <p:cNvSpPr/>
          <p:nvPr/>
        </p:nvSpPr>
        <p:spPr>
          <a:xfrm>
            <a:off x="8270542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EF964-0753-2A3B-8937-8EE12D49C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70" y="1023388"/>
            <a:ext cx="8110330" cy="3235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7EBA10-D4FF-CF88-0BA1-02BBDCA427F8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4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4F018C63-04C2-292F-D11A-E332D08DF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EBF5349C-CF18-0867-E074-893CB8F0C7C2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E974D-7FA4-FD07-1F45-F180E283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0E9DD6-2FC3-93A9-9BBC-391050341AFC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B82C8D3C-8E71-27B8-15DF-FEC8D8F56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Detecting Depression NLP 3/3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A129BF-D581-6BC9-AEA9-CC1C300BE7F2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044394-F78C-A8A6-C203-ECAD298BB833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99360A-52DD-8E8F-8922-7573E0BDC5A2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18A654-B97A-8A7F-ECA6-9E8A42CFB8B1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742A8A-CA32-C7AA-CEF1-A26771392FDD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D5ADA7-5E17-3927-A018-153E028EB93A}"/>
              </a:ext>
            </a:extLst>
          </p:cNvPr>
          <p:cNvSpPr/>
          <p:nvPr/>
        </p:nvSpPr>
        <p:spPr>
          <a:xfrm>
            <a:off x="8270542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8F17E-2BB5-11F1-C842-0EF513F27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53" y="1020170"/>
            <a:ext cx="7921487" cy="3489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900313-BD92-4953-AC66-C1805A6B1AF5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0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0ACC0E67-F097-97A6-F13F-C5997B63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545AD33A-F2EE-F49E-93DD-373556978ACF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E4D5EDA-9C6F-08DC-C27A-2F438E91D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411" y="35456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B9E86A-DC2A-678C-C31F-6AEE597B3638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87974F7F-A65D-E447-3465-C5B73EAAA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Comparison of Our Existent System 1/2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C5E178-3352-3A08-03CC-8EF9AC850C7A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1F450B-F3B3-7777-A704-5B2AFB95400C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7214DB-1960-2F45-AB25-11BB41E726A4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A8C798-F8A3-BF4B-6EDC-7FAFD5080A22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806EB7-093E-7F89-540D-3E15FADA6F95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3D948B-8A35-1D74-1F44-1EE728725ECF}"/>
              </a:ext>
            </a:extLst>
          </p:cNvPr>
          <p:cNvSpPr/>
          <p:nvPr/>
        </p:nvSpPr>
        <p:spPr>
          <a:xfrm>
            <a:off x="8282787" y="4669172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B310DC0-B0C1-9B12-D6ED-9EC52F47B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842327"/>
              </p:ext>
            </p:extLst>
          </p:nvPr>
        </p:nvGraphicFramePr>
        <p:xfrm>
          <a:off x="334313" y="983682"/>
          <a:ext cx="8475373" cy="3370479"/>
        </p:xfrm>
        <a:graphic>
          <a:graphicData uri="http://schemas.openxmlformats.org/drawingml/2006/table">
            <a:tbl>
              <a:tblPr firstRow="1" bandRow="1">
                <a:tableStyleId>{65834B07-AEC2-4CFA-AAF2-A7A04E31269E}</a:tableStyleId>
              </a:tblPr>
              <a:tblGrid>
                <a:gridCol w="1743662">
                  <a:extLst>
                    <a:ext uri="{9D8B030D-6E8A-4147-A177-3AD203B41FA5}">
                      <a16:colId xmlns:a16="http://schemas.microsoft.com/office/drawing/2014/main" val="3256583936"/>
                    </a:ext>
                  </a:extLst>
                </a:gridCol>
                <a:gridCol w="2316515">
                  <a:extLst>
                    <a:ext uri="{9D8B030D-6E8A-4147-A177-3AD203B41FA5}">
                      <a16:colId xmlns:a16="http://schemas.microsoft.com/office/drawing/2014/main" val="2192684094"/>
                    </a:ext>
                  </a:extLst>
                </a:gridCol>
                <a:gridCol w="1220866">
                  <a:extLst>
                    <a:ext uri="{9D8B030D-6E8A-4147-A177-3AD203B41FA5}">
                      <a16:colId xmlns:a16="http://schemas.microsoft.com/office/drawing/2014/main" val="1411974448"/>
                    </a:ext>
                  </a:extLst>
                </a:gridCol>
                <a:gridCol w="1147824">
                  <a:extLst>
                    <a:ext uri="{9D8B030D-6E8A-4147-A177-3AD203B41FA5}">
                      <a16:colId xmlns:a16="http://schemas.microsoft.com/office/drawing/2014/main" val="3909592076"/>
                    </a:ext>
                  </a:extLst>
                </a:gridCol>
                <a:gridCol w="959997">
                  <a:extLst>
                    <a:ext uri="{9D8B030D-6E8A-4147-A177-3AD203B41FA5}">
                      <a16:colId xmlns:a16="http://schemas.microsoft.com/office/drawing/2014/main" val="57250657"/>
                    </a:ext>
                  </a:extLst>
                </a:gridCol>
                <a:gridCol w="1086509">
                  <a:extLst>
                    <a:ext uri="{9D8B030D-6E8A-4147-A177-3AD203B41FA5}">
                      <a16:colId xmlns:a16="http://schemas.microsoft.com/office/drawing/2014/main" val="3247757210"/>
                    </a:ext>
                  </a:extLst>
                </a:gridCol>
              </a:tblGrid>
              <a:tr h="4494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11493"/>
                  </a:ext>
                </a:extLst>
              </a:tr>
              <a:tr h="4494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Own_Dataset.csv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96.67%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034119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mental_health.csv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90.12%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92.85%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87.86%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90.21%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5654"/>
                  </a:ext>
                </a:extLst>
              </a:tr>
              <a:tr h="449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Own_Dataset.csv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SVC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88802"/>
                  </a:ext>
                </a:extLst>
              </a:tr>
              <a:tr h="500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mental_health.csv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SVC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89.55%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92.12%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86.34%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89.12%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05969"/>
                  </a:ext>
                </a:extLst>
              </a:tr>
              <a:tr h="449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Own_Dataset.csv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3716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mental_health.csv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 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89.33%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90.10%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89.56%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88.32%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9080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D33E0FE-0143-542C-70C5-9A0414AC2323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450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D696F6D-F8CE-2763-C144-5140F494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70C8BEBF-6D44-5F56-85D5-2EB2E6ED76DA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D0E3B1-E85F-5618-1626-3E10D5968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2333" y="35456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D7D915-B326-C48A-8511-A592AF62F751}"/>
              </a:ext>
            </a:extLst>
          </p:cNvPr>
          <p:cNvCxnSpPr>
            <a:cxnSpLocks/>
          </p:cNvCxnSpPr>
          <p:nvPr/>
        </p:nvCxnSpPr>
        <p:spPr>
          <a:xfrm>
            <a:off x="1135226" y="678375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3776BDB5-4957-E1FC-B298-F54950755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8131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Comparison of Our Existent System 2/2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247AE6-1626-631B-146C-2725B190FE0A}"/>
              </a:ext>
            </a:extLst>
          </p:cNvPr>
          <p:cNvGrpSpPr/>
          <p:nvPr/>
        </p:nvGrpSpPr>
        <p:grpSpPr>
          <a:xfrm>
            <a:off x="1429407" y="1193682"/>
            <a:ext cx="231775" cy="362141"/>
            <a:chOff x="0" y="0"/>
            <a:chExt cx="232842" cy="493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91DA20-9000-137E-BF93-E4EF24496F11}"/>
                </a:ext>
              </a:extLst>
            </p:cNvPr>
            <p:cNvSpPr/>
            <p:nvPr/>
          </p:nvSpPr>
          <p:spPr>
            <a:xfrm rot="-5399999">
              <a:off x="-173064" y="10345"/>
              <a:ext cx="655810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TRUE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A4299-0281-C182-79C5-F05001343A7B}"/>
              </a:ext>
            </a:extLst>
          </p:cNvPr>
          <p:cNvGrpSpPr/>
          <p:nvPr/>
        </p:nvGrpSpPr>
        <p:grpSpPr>
          <a:xfrm>
            <a:off x="1429407" y="1193682"/>
            <a:ext cx="231775" cy="396019"/>
            <a:chOff x="0" y="0"/>
            <a:chExt cx="232842" cy="5388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357489-83AD-9418-01AE-DCA18BE74547}"/>
                </a:ext>
              </a:extLst>
            </p:cNvPr>
            <p:cNvSpPr/>
            <p:nvPr/>
          </p:nvSpPr>
          <p:spPr>
            <a:xfrm rot="-5399999">
              <a:off x="-203468" y="25662"/>
              <a:ext cx="716617" cy="30967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FALSE</a:t>
              </a:r>
              <a:endParaRPr lang="en-US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E1C85C8-0A9E-D658-5EE6-62F4577C177A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42E2452-AB62-40DA-4C06-ECD3282569F1}"/>
              </a:ext>
            </a:extLst>
          </p:cNvPr>
          <p:cNvSpPr/>
          <p:nvPr/>
        </p:nvSpPr>
        <p:spPr>
          <a:xfrm>
            <a:off x="8282787" y="4669172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D083D4-354A-ADA9-8352-D13ECB6B6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90332"/>
              </p:ext>
            </p:extLst>
          </p:nvPr>
        </p:nvGraphicFramePr>
        <p:xfrm>
          <a:off x="312895" y="959398"/>
          <a:ext cx="8518210" cy="3493529"/>
        </p:xfrm>
        <a:graphic>
          <a:graphicData uri="http://schemas.openxmlformats.org/drawingml/2006/table">
            <a:tbl>
              <a:tblPr firstRow="1" bandRow="1">
                <a:tableStyleId>{65834B07-AEC2-4CFA-AAF2-A7A04E31269E}</a:tableStyleId>
              </a:tblPr>
              <a:tblGrid>
                <a:gridCol w="1951644">
                  <a:extLst>
                    <a:ext uri="{9D8B030D-6E8A-4147-A177-3AD203B41FA5}">
                      <a16:colId xmlns:a16="http://schemas.microsoft.com/office/drawing/2014/main" val="3256583936"/>
                    </a:ext>
                  </a:extLst>
                </a:gridCol>
                <a:gridCol w="2395999">
                  <a:extLst>
                    <a:ext uri="{9D8B030D-6E8A-4147-A177-3AD203B41FA5}">
                      <a16:colId xmlns:a16="http://schemas.microsoft.com/office/drawing/2014/main" val="2192684094"/>
                    </a:ext>
                  </a:extLst>
                </a:gridCol>
                <a:gridCol w="1127490">
                  <a:extLst>
                    <a:ext uri="{9D8B030D-6E8A-4147-A177-3AD203B41FA5}">
                      <a16:colId xmlns:a16="http://schemas.microsoft.com/office/drawing/2014/main" val="1411974448"/>
                    </a:ext>
                  </a:extLst>
                </a:gridCol>
                <a:gridCol w="1117424">
                  <a:extLst>
                    <a:ext uri="{9D8B030D-6E8A-4147-A177-3AD203B41FA5}">
                      <a16:colId xmlns:a16="http://schemas.microsoft.com/office/drawing/2014/main" val="3909592076"/>
                    </a:ext>
                  </a:extLst>
                </a:gridCol>
                <a:gridCol w="900315">
                  <a:extLst>
                    <a:ext uri="{9D8B030D-6E8A-4147-A177-3AD203B41FA5}">
                      <a16:colId xmlns:a16="http://schemas.microsoft.com/office/drawing/2014/main" val="57250657"/>
                    </a:ext>
                  </a:extLst>
                </a:gridCol>
                <a:gridCol w="1025338">
                  <a:extLst>
                    <a:ext uri="{9D8B030D-6E8A-4147-A177-3AD203B41FA5}">
                      <a16:colId xmlns:a16="http://schemas.microsoft.com/office/drawing/2014/main" val="3247757210"/>
                    </a:ext>
                  </a:extLst>
                </a:gridCol>
              </a:tblGrid>
              <a:tr h="38180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Dataset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Algorithm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Accuracy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Precision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Recall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F1-Score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511493"/>
                  </a:ext>
                </a:extLst>
              </a:tr>
              <a:tr h="42379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Own_Dataset.csv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95.43%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96.67%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034119"/>
                  </a:ext>
                </a:extLst>
              </a:tr>
              <a:tr h="49364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Depressed.csv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84.40%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81.55%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89.45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85.21%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5654"/>
                  </a:ext>
                </a:extLst>
              </a:tr>
              <a:tr h="423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Own_Dataset.csv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SVC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95.33%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88802"/>
                  </a:ext>
                </a:extLst>
              </a:tr>
              <a:tr h="6068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Depressed.csv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SVC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84.52%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82.43%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89.81%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85.75%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05969"/>
                  </a:ext>
                </a:extLst>
              </a:tr>
              <a:tr h="5567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Own_Dataset.csv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95.12%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3716"/>
                  </a:ext>
                </a:extLst>
              </a:tr>
              <a:tr h="6068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Depressed.csv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 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83.34%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89.21%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90.94%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82.84%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1066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AD5B84-0180-B17E-E19B-D78421D6F152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326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0CCE5F6-1F7B-760B-17E3-5EF66969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>
            <a:extLst>
              <a:ext uri="{FF2B5EF4-FFF2-40B4-BE49-F238E27FC236}">
                <a16:creationId xmlns:a16="http://schemas.microsoft.com/office/drawing/2014/main" id="{E125D0C9-F7C1-4564-8D30-F9F8ABD6E07D}"/>
              </a:ext>
            </a:extLst>
          </p:cNvPr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>
            <a:extLst>
              <a:ext uri="{FF2B5EF4-FFF2-40B4-BE49-F238E27FC236}">
                <a16:creationId xmlns:a16="http://schemas.microsoft.com/office/drawing/2014/main" id="{CB7AD957-C5F8-E4CC-2A8A-4D4AFCDD2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3475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Uniqe Concept of Our Existing System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E81562-14DC-93A9-B75D-826DF2FEA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2763" y="24960"/>
            <a:ext cx="808074" cy="7326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6C16B6-8F73-37AE-7809-608FE1A62228}"/>
              </a:ext>
            </a:extLst>
          </p:cNvPr>
          <p:cNvCxnSpPr>
            <a:cxnSpLocks/>
          </p:cNvCxnSpPr>
          <p:nvPr/>
        </p:nvCxnSpPr>
        <p:spPr>
          <a:xfrm>
            <a:off x="1251938" y="595099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6F10DC-6065-9033-96B1-E56E64528AC2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2FD3EA-30F8-0C51-67E9-69F7AAC68984}"/>
              </a:ext>
            </a:extLst>
          </p:cNvPr>
          <p:cNvSpPr/>
          <p:nvPr/>
        </p:nvSpPr>
        <p:spPr>
          <a:xfrm>
            <a:off x="8282763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4D5DA5-5F8F-FEFF-60DA-7B2BE3C2749B}"/>
              </a:ext>
            </a:extLst>
          </p:cNvPr>
          <p:cNvSpPr/>
          <p:nvPr/>
        </p:nvSpPr>
        <p:spPr>
          <a:xfrm>
            <a:off x="296718" y="1967491"/>
            <a:ext cx="1622785" cy="4170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83E4D-654E-EBB9-294C-A21C2A66147F}"/>
              </a:ext>
            </a:extLst>
          </p:cNvPr>
          <p:cNvSpPr/>
          <p:nvPr/>
        </p:nvSpPr>
        <p:spPr>
          <a:xfrm>
            <a:off x="3647173" y="3405934"/>
            <a:ext cx="1622785" cy="4170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FB26DF-5E75-D669-39D1-CB3D85BBEC56}"/>
              </a:ext>
            </a:extLst>
          </p:cNvPr>
          <p:cNvSpPr/>
          <p:nvPr/>
        </p:nvSpPr>
        <p:spPr>
          <a:xfrm>
            <a:off x="6659978" y="3306854"/>
            <a:ext cx="1622785" cy="4170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Bayes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9D1CB-9143-5146-B65D-168EA8716A55}"/>
              </a:ext>
            </a:extLst>
          </p:cNvPr>
          <p:cNvSpPr/>
          <p:nvPr/>
        </p:nvSpPr>
        <p:spPr>
          <a:xfrm>
            <a:off x="351919" y="3141190"/>
            <a:ext cx="1622785" cy="4170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XGB Classifier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003755-E998-5129-1479-16A36B38C95C}"/>
              </a:ext>
            </a:extLst>
          </p:cNvPr>
          <p:cNvSpPr/>
          <p:nvPr/>
        </p:nvSpPr>
        <p:spPr>
          <a:xfrm>
            <a:off x="2496748" y="1979077"/>
            <a:ext cx="1622785" cy="4170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198EA-194B-FA99-4D09-43E68B06942D}"/>
              </a:ext>
            </a:extLst>
          </p:cNvPr>
          <p:cNvSpPr/>
          <p:nvPr/>
        </p:nvSpPr>
        <p:spPr>
          <a:xfrm>
            <a:off x="4572000" y="1998886"/>
            <a:ext cx="1622785" cy="41704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AF735-9FE2-F9D3-F70A-8E50507E503A}"/>
              </a:ext>
            </a:extLst>
          </p:cNvPr>
          <p:cNvSpPr/>
          <p:nvPr/>
        </p:nvSpPr>
        <p:spPr>
          <a:xfrm>
            <a:off x="6659978" y="2029469"/>
            <a:ext cx="1622785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FDDE2B-6167-E4A5-F870-6DE2F0754AD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108111" y="2384533"/>
            <a:ext cx="2536148" cy="102140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2DD04B-C8B0-CC93-FC42-DB7A4709B39E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5269958" y="3515375"/>
            <a:ext cx="1390020" cy="9908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F785A2-BD33-E2C7-ED8C-08A114008C39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1974704" y="3349711"/>
            <a:ext cx="1672469" cy="26474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B1EE2-551A-E305-1BAE-93C897992CC2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4458566" y="2415928"/>
            <a:ext cx="924827" cy="99000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7FD733-86B9-1397-6C3F-2C0CFE797F5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308141" y="2396119"/>
            <a:ext cx="718411" cy="100981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4702DD-E434-7E7F-D491-EB26A0D4B31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269958" y="2458097"/>
            <a:ext cx="2201413" cy="9676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EC97CC-4A37-AFBF-E4A0-9C55221531A3}"/>
              </a:ext>
            </a:extLst>
          </p:cNvPr>
          <p:cNvCxnSpPr>
            <a:cxnSpLocks/>
            <a:stCxn id="5" idx="2"/>
            <a:endCxn id="45" idx="0"/>
          </p:cNvCxnSpPr>
          <p:nvPr/>
        </p:nvCxnSpPr>
        <p:spPr>
          <a:xfrm>
            <a:off x="4458566" y="3822976"/>
            <a:ext cx="0" cy="35303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2185F03-776E-E16C-0587-6641C76FD49E}"/>
              </a:ext>
            </a:extLst>
          </p:cNvPr>
          <p:cNvSpPr txBox="1"/>
          <p:nvPr/>
        </p:nvSpPr>
        <p:spPr>
          <a:xfrm>
            <a:off x="3484536" y="4176006"/>
            <a:ext cx="1948059" cy="3385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95.47%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77E3D51C-28ED-9F43-A55C-AC5985EBA5A3}"/>
              </a:ext>
            </a:extLst>
          </p:cNvPr>
          <p:cNvSpPr txBox="1"/>
          <p:nvPr/>
        </p:nvSpPr>
        <p:spPr>
          <a:xfrm>
            <a:off x="259976" y="943275"/>
            <a:ext cx="775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in Multiple machine learning models are combined to obtain a more accurate model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58879B25-29D4-13B0-FF78-D6EFB149FE51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67261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814185" y="17848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Gantt Chart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299C55D-8E5B-F016-FA38-DA0BA18D559E}"/>
              </a:ext>
            </a:extLst>
          </p:cNvPr>
          <p:cNvGraphicFramePr>
            <a:graphicFrameLocks noGrp="1"/>
          </p:cNvGraphicFramePr>
          <p:nvPr/>
        </p:nvGraphicFramePr>
        <p:xfrm>
          <a:off x="125261" y="1460941"/>
          <a:ext cx="1986288" cy="3051538"/>
        </p:xfrm>
        <a:graphic>
          <a:graphicData uri="http://schemas.openxmlformats.org/drawingml/2006/table">
            <a:tbl>
              <a:tblPr firstRow="1" bandRow="1">
                <a:tableStyleId>{65834B07-AEC2-4CFA-AAF2-A7A04E31269E}</a:tableStyleId>
              </a:tblPr>
              <a:tblGrid>
                <a:gridCol w="1986288">
                  <a:extLst>
                    <a:ext uri="{9D8B030D-6E8A-4147-A177-3AD203B41FA5}">
                      <a16:colId xmlns:a16="http://schemas.microsoft.com/office/drawing/2014/main" val="217765036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and </a:t>
                      </a:r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Idea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345735"/>
                  </a:ext>
                </a:extLst>
              </a:tr>
              <a:tr h="309220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System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938887"/>
                  </a:ext>
                </a:extLst>
              </a:tr>
              <a:tr h="290552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Data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135714"/>
                  </a:ext>
                </a:extLst>
              </a:tr>
              <a:tr h="30879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58818"/>
                  </a:ext>
                </a:extLst>
              </a:tr>
              <a:tr h="317370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Model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982264"/>
                  </a:ext>
                </a:extLst>
              </a:tr>
              <a:tr h="28823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Model Training and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41212"/>
                  </a:ext>
                </a:extLst>
              </a:tr>
              <a:tr h="318052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Model 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234058"/>
                  </a:ext>
                </a:extLst>
              </a:tr>
              <a:tr h="308113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Interpretation and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69510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Paper Writing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77265"/>
                  </a:ext>
                </a:extLst>
              </a:tr>
              <a:tr h="308227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Final Report and 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958342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7CF8984-D8A9-319D-E1D9-74A99CF1D09A}"/>
              </a:ext>
            </a:extLst>
          </p:cNvPr>
          <p:cNvGraphicFramePr>
            <a:graphicFrameLocks noGrp="1"/>
          </p:cNvGraphicFramePr>
          <p:nvPr/>
        </p:nvGraphicFramePr>
        <p:xfrm>
          <a:off x="2111548" y="938771"/>
          <a:ext cx="6830809" cy="3566160"/>
        </p:xfrm>
        <a:graphic>
          <a:graphicData uri="http://schemas.openxmlformats.org/drawingml/2006/table">
            <a:tbl>
              <a:tblPr firstRow="1" bandRow="1">
                <a:tableStyleId>{65834B07-AEC2-4CFA-AAF2-A7A04E31269E}</a:tableStyleId>
              </a:tblPr>
              <a:tblGrid>
                <a:gridCol w="705224">
                  <a:extLst>
                    <a:ext uri="{9D8B030D-6E8A-4147-A177-3AD203B41FA5}">
                      <a16:colId xmlns:a16="http://schemas.microsoft.com/office/drawing/2014/main" val="4219955363"/>
                    </a:ext>
                  </a:extLst>
                </a:gridCol>
                <a:gridCol w="636195">
                  <a:extLst>
                    <a:ext uri="{9D8B030D-6E8A-4147-A177-3AD203B41FA5}">
                      <a16:colId xmlns:a16="http://schemas.microsoft.com/office/drawing/2014/main" val="2615783522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4292504463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1601552438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3377571431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2411509231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1331363367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3028241512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1382686675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2604974879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4129794907"/>
                    </a:ext>
                  </a:extLst>
                </a:gridCol>
                <a:gridCol w="548939">
                  <a:extLst>
                    <a:ext uri="{9D8B030D-6E8A-4147-A177-3AD203B41FA5}">
                      <a16:colId xmlns:a16="http://schemas.microsoft.com/office/drawing/2014/main" val="702627366"/>
                    </a:ext>
                  </a:extLst>
                </a:gridCol>
              </a:tblGrid>
              <a:tr h="505818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Jun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Jul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</a:t>
                      </a:r>
                    </a:p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75935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17082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46663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565125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02959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33127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768877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0789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90381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009591"/>
                  </a:ext>
                </a:extLst>
              </a:tr>
              <a:tr h="297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3285"/>
                  </a:ext>
                </a:extLst>
              </a:tr>
            </a:tbl>
          </a:graphicData>
        </a:graphic>
      </p:graphicFrame>
      <p:pic>
        <p:nvPicPr>
          <p:cNvPr id="19" name="Graphic 18">
            <a:extLst>
              <a:ext uri="{FF2B5EF4-FFF2-40B4-BE49-F238E27FC236}">
                <a16:creationId xmlns:a16="http://schemas.microsoft.com/office/drawing/2014/main" id="{72022E59-B337-8B77-8B42-C24A229D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0147" y="128301"/>
            <a:ext cx="802209" cy="72737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73EBD7-D2F8-33F6-1EC4-5E8E2C6D84C7}"/>
              </a:ext>
            </a:extLst>
          </p:cNvPr>
          <p:cNvCxnSpPr>
            <a:cxnSpLocks/>
          </p:cNvCxnSpPr>
          <p:nvPr/>
        </p:nvCxnSpPr>
        <p:spPr>
          <a:xfrm>
            <a:off x="1122727" y="65813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CA3DDC7-D643-89C3-B1B9-4D2365F19657}"/>
              </a:ext>
            </a:extLst>
          </p:cNvPr>
          <p:cNvSpPr/>
          <p:nvPr/>
        </p:nvSpPr>
        <p:spPr>
          <a:xfrm>
            <a:off x="2111547" y="1538156"/>
            <a:ext cx="718930" cy="1283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9932CE-7DCF-AA93-A597-F59DF0BB4F5F}"/>
              </a:ext>
            </a:extLst>
          </p:cNvPr>
          <p:cNvSpPr/>
          <p:nvPr/>
        </p:nvSpPr>
        <p:spPr>
          <a:xfrm>
            <a:off x="6579704" y="3676004"/>
            <a:ext cx="452748" cy="133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62D48D-68F4-0E60-C009-3DA5E3F1493E}"/>
              </a:ext>
            </a:extLst>
          </p:cNvPr>
          <p:cNvSpPr/>
          <p:nvPr/>
        </p:nvSpPr>
        <p:spPr>
          <a:xfrm>
            <a:off x="5913783" y="3366824"/>
            <a:ext cx="665921" cy="1334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709BA5-3EB8-C5B7-C53B-65F121BCD4FB}"/>
              </a:ext>
            </a:extLst>
          </p:cNvPr>
          <p:cNvSpPr/>
          <p:nvPr/>
        </p:nvSpPr>
        <p:spPr>
          <a:xfrm>
            <a:off x="5367130" y="3064951"/>
            <a:ext cx="745435" cy="1334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27DD29-92A3-5D67-B5CA-E666FE626AAF}"/>
              </a:ext>
            </a:extLst>
          </p:cNvPr>
          <p:cNvSpPr/>
          <p:nvPr/>
        </p:nvSpPr>
        <p:spPr>
          <a:xfrm>
            <a:off x="4572000" y="2749478"/>
            <a:ext cx="1068456" cy="147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527F2D-92F7-7DE0-4D42-C7656817153B}"/>
              </a:ext>
            </a:extLst>
          </p:cNvPr>
          <p:cNvSpPr/>
          <p:nvPr/>
        </p:nvSpPr>
        <p:spPr>
          <a:xfrm>
            <a:off x="3429000" y="2174933"/>
            <a:ext cx="1143000" cy="1110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CD617-C1A4-C85B-E3E3-0575EB6CF4B2}"/>
              </a:ext>
            </a:extLst>
          </p:cNvPr>
          <p:cNvSpPr/>
          <p:nvPr/>
        </p:nvSpPr>
        <p:spPr>
          <a:xfrm>
            <a:off x="2808424" y="1870939"/>
            <a:ext cx="869054" cy="128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F31334-A7B1-383B-5360-A5BFE6C84816}"/>
              </a:ext>
            </a:extLst>
          </p:cNvPr>
          <p:cNvSpPr/>
          <p:nvPr/>
        </p:nvSpPr>
        <p:spPr>
          <a:xfrm>
            <a:off x="4159482" y="2455568"/>
            <a:ext cx="551666" cy="1334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F748BF-3C56-52F8-9418-462699AF6F45}"/>
              </a:ext>
            </a:extLst>
          </p:cNvPr>
          <p:cNvSpPr/>
          <p:nvPr/>
        </p:nvSpPr>
        <p:spPr>
          <a:xfrm>
            <a:off x="6191200" y="3985183"/>
            <a:ext cx="1602992" cy="133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ACF522-BA6D-EB25-C5DA-78142794D834}"/>
              </a:ext>
            </a:extLst>
          </p:cNvPr>
          <p:cNvSpPr/>
          <p:nvPr/>
        </p:nvSpPr>
        <p:spPr>
          <a:xfrm>
            <a:off x="6748670" y="4294361"/>
            <a:ext cx="1649895" cy="1334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76817-864B-FC4E-8210-9201395F9053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80D0F5-7677-BF8D-A8BF-613043554566}"/>
              </a:ext>
            </a:extLst>
          </p:cNvPr>
          <p:cNvSpPr/>
          <p:nvPr/>
        </p:nvSpPr>
        <p:spPr>
          <a:xfrm>
            <a:off x="8258994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C35B9-83B1-DD8A-7BFA-AFFB0829CD71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2171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13475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Budget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0AA5C8-2C1C-8A8E-3737-8C7A1AB96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2763" y="24960"/>
            <a:ext cx="808074" cy="7326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3E3B0C-2779-25D7-9F9A-C6060FB1E8F3}"/>
              </a:ext>
            </a:extLst>
          </p:cNvPr>
          <p:cNvCxnSpPr>
            <a:cxnSpLocks/>
          </p:cNvCxnSpPr>
          <p:nvPr/>
        </p:nvCxnSpPr>
        <p:spPr>
          <a:xfrm>
            <a:off x="1251938" y="595099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E33C94-6528-3D37-F71C-29962FC4D804}"/>
              </a:ext>
            </a:extLst>
          </p:cNvPr>
          <p:cNvGraphicFramePr>
            <a:graphicFrameLocks noGrp="1"/>
          </p:cNvGraphicFramePr>
          <p:nvPr/>
        </p:nvGraphicFramePr>
        <p:xfrm>
          <a:off x="1176800" y="878611"/>
          <a:ext cx="6869094" cy="3766961"/>
        </p:xfrm>
        <a:graphic>
          <a:graphicData uri="http://schemas.openxmlformats.org/drawingml/2006/table">
            <a:tbl>
              <a:tblPr firstRow="1" firstCol="1" bandRow="1"/>
              <a:tblGrid>
                <a:gridCol w="5117891">
                  <a:extLst>
                    <a:ext uri="{9D8B030D-6E8A-4147-A177-3AD203B41FA5}">
                      <a16:colId xmlns:a16="http://schemas.microsoft.com/office/drawing/2014/main" val="2163184459"/>
                    </a:ext>
                  </a:extLst>
                </a:gridCol>
                <a:gridCol w="1751203">
                  <a:extLst>
                    <a:ext uri="{9D8B030D-6E8A-4147-A177-3AD203B41FA5}">
                      <a16:colId xmlns:a16="http://schemas.microsoft.com/office/drawing/2014/main" val="1939421542"/>
                    </a:ext>
                  </a:extLst>
                </a:gridCol>
              </a:tblGrid>
              <a:tr h="4249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Estimated Cost (BDT)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68353"/>
                  </a:ext>
                </a:extLst>
              </a:tr>
              <a:tr h="3808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Computing Resources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Hardware) (Software and Licenses)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558838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Collection and Access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(Data Acquisition) (Data Access Fees)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980940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 Expenses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(Researcher’s) ( Data Analyst)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113402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External Services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(Ethics Approval) (Transcription Services)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51290"/>
                  </a:ext>
                </a:extLst>
              </a:tr>
              <a:tr h="523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 and Conferences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(Conference Registration) (Travel and Accommodation) (Meals)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522652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Publication and Dissemination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Publication Fees) (Printing and Dissemination)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398630"/>
                  </a:ext>
                </a:extLst>
              </a:tr>
              <a:tr h="3547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Miscellaneous Expenses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and Internet) (Documentation and Training)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624973"/>
                  </a:ext>
                </a:extLst>
              </a:tr>
              <a:tr h="3422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1,50,000</a:t>
                      </a:r>
                      <a:endParaRPr lang="en-US" sz="8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75" marR="507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1331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4A516C-1638-B4FB-BC67-1BB2D3211289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EA08D1-F326-CCBD-E637-8B1C9AB50F8F}"/>
              </a:ext>
            </a:extLst>
          </p:cNvPr>
          <p:cNvSpPr/>
          <p:nvPr/>
        </p:nvSpPr>
        <p:spPr>
          <a:xfrm>
            <a:off x="8282763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25E03-5493-0E1C-A448-25CE2608A95B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25088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/>
          <p:nvPr/>
        </p:nvSpPr>
        <p:spPr>
          <a:xfrm>
            <a:off x="653785" y="1072555"/>
            <a:ext cx="5896102" cy="2998389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1017674" y="877311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215652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Introduction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1193401" y="1043817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4561654" y="1126787"/>
            <a:ext cx="472142" cy="472112"/>
            <a:chOff x="-44512879" y="3144594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879" y="3144594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49BD1-8C65-C868-BEFB-DD357C89D8BE}"/>
              </a:ext>
            </a:extLst>
          </p:cNvPr>
          <p:cNvSpPr txBox="1"/>
          <p:nvPr/>
        </p:nvSpPr>
        <p:spPr>
          <a:xfrm>
            <a:off x="922487" y="1689767"/>
            <a:ext cx="5995148" cy="1344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Depression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a mental health condition that can make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Depression  is detected by emotional Signs, Behavioral Signs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54B9B-1036-B29E-6D69-E29AD5B3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684" y="1126787"/>
            <a:ext cx="2516836" cy="32422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4D625B2-549A-44E1-9BE0-7FB910BB2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7177" y="202904"/>
            <a:ext cx="847338" cy="7682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D17097-EBB1-4949-B00A-E75AABF0A79D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CD7EC2-3173-BAA1-8780-B05467E25B1B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822F52-E6A5-A13B-7F18-594F14F64F43}"/>
              </a:ext>
            </a:extLst>
          </p:cNvPr>
          <p:cNvSpPr/>
          <p:nvPr/>
        </p:nvSpPr>
        <p:spPr>
          <a:xfrm>
            <a:off x="8319928" y="4663377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09906-AE86-826A-510A-92F3D0D2FED5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237448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0DF8A-5B8D-2ABF-D7DA-D3424673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E7A3-2BFE-90B7-BB70-FEDCABDC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06" y="207918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55A5-6C87-6D33-75B9-6C3130C5B135}"/>
              </a:ext>
            </a:extLst>
          </p:cNvPr>
          <p:cNvSpPr txBox="1"/>
          <p:nvPr/>
        </p:nvSpPr>
        <p:spPr>
          <a:xfrm>
            <a:off x="1077311" y="1381543"/>
            <a:ext cx="642936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Problem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input error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CA6475-9730-E4D1-27B4-FCDB19278A2C}"/>
              </a:ext>
            </a:extLst>
          </p:cNvPr>
          <p:cNvCxnSpPr>
            <a:cxnSpLocks/>
          </p:cNvCxnSpPr>
          <p:nvPr/>
        </p:nvCxnSpPr>
        <p:spPr>
          <a:xfrm>
            <a:off x="1301631" y="807223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8ECD1A0-AFA0-CE96-1071-9C27477A5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1" y="128302"/>
            <a:ext cx="824948" cy="74799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0F5944B-C6B2-B38F-955F-2997E52A3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7958" t="5201" r="9158" b="18000"/>
          <a:stretch>
            <a:fillRect/>
          </a:stretch>
        </p:blipFill>
        <p:spPr bwMode="auto">
          <a:xfrm>
            <a:off x="4511704" y="1104201"/>
            <a:ext cx="4001161" cy="1618401"/>
          </a:xfrm>
          <a:prstGeom prst="rect">
            <a:avLst/>
          </a:prstGeom>
          <a:noFill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456114A-C4BA-B2ED-06A4-B42D154E6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6757" t="5199" r="9158" b="18000"/>
          <a:stretch>
            <a:fillRect/>
          </a:stretch>
        </p:blipFill>
        <p:spPr bwMode="auto">
          <a:xfrm>
            <a:off x="4482710" y="2891558"/>
            <a:ext cx="4030155" cy="1618401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F0E15B-4DD9-3E7E-3B84-13744D3667CE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AA34AA-8567-DD2F-E5C3-05799F50B105}"/>
              </a:ext>
            </a:extLst>
          </p:cNvPr>
          <p:cNvSpPr/>
          <p:nvPr/>
        </p:nvSpPr>
        <p:spPr>
          <a:xfrm>
            <a:off x="8350752" y="4662266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83D77-E41E-AB2B-DF97-3F60F8D61017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238265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F654-A2A3-BDBC-B85C-D79E38289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ADDE-B46E-7887-23B4-5935A511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9888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Possible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9888E-C042-8C37-DECB-B5849D0C69A9}"/>
              </a:ext>
            </a:extLst>
          </p:cNvPr>
          <p:cNvSpPr txBox="1"/>
          <p:nvPr/>
        </p:nvSpPr>
        <p:spPr>
          <a:xfrm>
            <a:off x="389694" y="1170991"/>
            <a:ext cx="6429360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depression using text from social media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commonly used dataset and features.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mostly used algorithm in depression detection.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contribution for future depression detection task.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9CAC9A-BD79-6FF5-178C-81B0A200890B}"/>
              </a:ext>
            </a:extLst>
          </p:cNvPr>
          <p:cNvCxnSpPr>
            <a:cxnSpLocks/>
          </p:cNvCxnSpPr>
          <p:nvPr/>
        </p:nvCxnSpPr>
        <p:spPr>
          <a:xfrm>
            <a:off x="1301631" y="807223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687D4964-2F2B-EF17-FA0F-542885C7F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1" y="128302"/>
            <a:ext cx="824948" cy="747994"/>
          </a:xfrm>
          <a:prstGeom prst="rect">
            <a:avLst/>
          </a:prstGeom>
        </p:spPr>
      </p:pic>
      <p:pic>
        <p:nvPicPr>
          <p:cNvPr id="8" name="Picture 2" descr="National Depression Screening Day: Give Yourself a Mental Health Checkup  Thursday | BU Today | Boston University">
            <a:extLst>
              <a:ext uri="{FF2B5EF4-FFF2-40B4-BE49-F238E27FC236}">
                <a16:creationId xmlns:a16="http://schemas.microsoft.com/office/drawing/2014/main" id="{6B571950-459E-8091-5917-09C1A174E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9054" y="1231461"/>
            <a:ext cx="1663874" cy="958052"/>
          </a:xfrm>
          <a:prstGeom prst="rect">
            <a:avLst/>
          </a:prstGeom>
          <a:noFill/>
        </p:spPr>
      </p:pic>
      <p:pic>
        <p:nvPicPr>
          <p:cNvPr id="11" name="Picture 4" descr="What is an Algorithm? Algorithm Definition for Computer Science Beginners">
            <a:extLst>
              <a:ext uri="{FF2B5EF4-FFF2-40B4-BE49-F238E27FC236}">
                <a16:creationId xmlns:a16="http://schemas.microsoft.com/office/drawing/2014/main" id="{3FD1D018-BF15-E353-B2E1-E8904D50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9054" y="2505185"/>
            <a:ext cx="1663874" cy="958052"/>
          </a:xfrm>
          <a:prstGeom prst="rect">
            <a:avLst/>
          </a:prstGeom>
          <a:noFill/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DCBCB30-D82F-F446-614C-D2B69EFF8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96206" y="3627444"/>
            <a:ext cx="2109569" cy="1136271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3FBD07-58AF-B7ED-F910-4D5A74444927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8B2D15-9E76-3F8C-2966-4D4120E5D72A}"/>
              </a:ext>
            </a:extLst>
          </p:cNvPr>
          <p:cNvSpPr/>
          <p:nvPr/>
        </p:nvSpPr>
        <p:spPr>
          <a:xfrm>
            <a:off x="8258994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DBCA0-1201-D335-42B3-FC0BB1D40695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5138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EC3B6-C434-A613-34CC-1118B236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1562-3A1E-2F07-0963-5BE82E6BE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06" y="207918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97C3E-0707-714F-5D01-BA3F24D5EE04}"/>
              </a:ext>
            </a:extLst>
          </p:cNvPr>
          <p:cNvSpPr txBox="1"/>
          <p:nvPr/>
        </p:nvSpPr>
        <p:spPr>
          <a:xfrm>
            <a:off x="1143372" y="1290497"/>
            <a:ext cx="7369493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out those who have less knowledge about depression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has symptoms of depression but can’t determine if they have depression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of difference of depressed and non-depressed person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EA8381-ACE4-5A1E-2EFB-EB388D7EEB2F}"/>
              </a:ext>
            </a:extLst>
          </p:cNvPr>
          <p:cNvCxnSpPr>
            <a:cxnSpLocks/>
          </p:cNvCxnSpPr>
          <p:nvPr/>
        </p:nvCxnSpPr>
        <p:spPr>
          <a:xfrm>
            <a:off x="1301631" y="807223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A377A94-6225-E8AC-C0B4-E687BE094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1" y="128302"/>
            <a:ext cx="824948" cy="747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DC5375-1A42-462E-2E66-ACE72BFE34FF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69A2C5-9767-6CF1-BF35-ECDD49134268}"/>
              </a:ext>
            </a:extLst>
          </p:cNvPr>
          <p:cNvSpPr/>
          <p:nvPr/>
        </p:nvSpPr>
        <p:spPr>
          <a:xfrm>
            <a:off x="8341699" y="464407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FFDFA-AA78-A424-147A-FBDADBDF2D6D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19724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B628-FA16-7B21-008E-5F9321B1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06" y="207918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Scope of 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0AD5B-D79E-1470-2394-7386818636D4}"/>
              </a:ext>
            </a:extLst>
          </p:cNvPr>
          <p:cNvSpPr txBox="1"/>
          <p:nvPr/>
        </p:nvSpPr>
        <p:spPr>
          <a:xfrm>
            <a:off x="677724" y="987625"/>
            <a:ext cx="6429360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Data 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future, we can add more data from social media platform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and Ethical Concerns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better methodology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 and Awareness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9EF0B6-5200-DD05-9D2C-94552CCAA1CB}"/>
              </a:ext>
            </a:extLst>
          </p:cNvPr>
          <p:cNvCxnSpPr>
            <a:cxnSpLocks/>
          </p:cNvCxnSpPr>
          <p:nvPr/>
        </p:nvCxnSpPr>
        <p:spPr>
          <a:xfrm>
            <a:off x="1301631" y="807223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4E4E983B-D945-E79A-58B1-F591F950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1" y="128302"/>
            <a:ext cx="824948" cy="74799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572D5BF-A6E8-4BF9-8FC8-563669933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6756" t="2222" r="7957" b="18000"/>
          <a:stretch>
            <a:fillRect/>
          </a:stretch>
        </p:blipFill>
        <p:spPr bwMode="auto">
          <a:xfrm>
            <a:off x="5126631" y="2109472"/>
            <a:ext cx="3630075" cy="2333311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C372AE-4879-0889-FB89-BD8BC59AFBBC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671ED7-60DA-5788-A834-69D58EE6C66E}"/>
              </a:ext>
            </a:extLst>
          </p:cNvPr>
          <p:cNvSpPr/>
          <p:nvPr/>
        </p:nvSpPr>
        <p:spPr>
          <a:xfrm>
            <a:off x="8350752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F2589-9E78-04B9-5544-026BFB3A9AA5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10136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B628-FA16-7B21-008E-5F9321B1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9398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0AD5B-D79E-1470-2394-7386818636D4}"/>
              </a:ext>
            </a:extLst>
          </p:cNvPr>
          <p:cNvSpPr txBox="1"/>
          <p:nvPr/>
        </p:nvSpPr>
        <p:spPr>
          <a:xfrm>
            <a:off x="616688" y="1254858"/>
            <a:ext cx="79106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demonstrate the potential of machine learning in analyzing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models exhibited promising results in accurately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will allow us to fix the errors or other problems that we faced.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both practical and psychological information for better result of our study.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9EF0B6-5200-DD05-9D2C-94552CCAA1CB}"/>
              </a:ext>
            </a:extLst>
          </p:cNvPr>
          <p:cNvCxnSpPr>
            <a:cxnSpLocks/>
          </p:cNvCxnSpPr>
          <p:nvPr/>
        </p:nvCxnSpPr>
        <p:spPr>
          <a:xfrm>
            <a:off x="1301631" y="807223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4E4E983B-D945-E79A-58B1-F591F950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391" y="128302"/>
            <a:ext cx="824948" cy="747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C34E6-FA6C-8716-243A-18BEB444576A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E1EAE3-078F-EF72-096D-C878574A06C6}"/>
              </a:ext>
            </a:extLst>
          </p:cNvPr>
          <p:cNvSpPr/>
          <p:nvPr/>
        </p:nvSpPr>
        <p:spPr>
          <a:xfrm>
            <a:off x="8260603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AAAE0-9B5A-32ED-0E15-B319D8AC15AE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5885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DD8ED-C317-DD90-4E16-4D389254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025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64873-41B6-E133-369C-2202F0082C2C}"/>
              </a:ext>
            </a:extLst>
          </p:cNvPr>
          <p:cNvSpPr txBox="1"/>
          <p:nvPr/>
        </p:nvSpPr>
        <p:spPr>
          <a:xfrm>
            <a:off x="370473" y="1014934"/>
            <a:ext cx="8450317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[1] “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Rafqul Islam1*, Muhammad Ashad Kabir2 , Ashir Ahmed3 , Abu Raihan M. Kamal1 , Hua Wang4 and Anwaar Ulhaq5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“ Depression detection from social network data using machine learning techniques," in IEEE Access, vol. 6.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[2] “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Vankayala Tejaswini*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Korra Sathya Babu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Bibhudatta Sahoo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" 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epression detection from social media text analysis using natural language processing techniques and hybrid deep learning model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," in IEEE access, vol. 6, issue 3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[3] “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Pharindra Sharma, Dambarbhadur Rawal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“ Depression detection from social network data using machine learning techniques,"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 Technologies and Innovative Research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, vol. 9, issue. 2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endParaRPr lang="en-US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CD389-D612-E7D7-1555-F880A3DF1B2E}"/>
              </a:ext>
            </a:extLst>
          </p:cNvPr>
          <p:cNvCxnSpPr>
            <a:cxnSpLocks/>
          </p:cNvCxnSpPr>
          <p:nvPr/>
        </p:nvCxnSpPr>
        <p:spPr>
          <a:xfrm>
            <a:off x="1480535" y="697892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648E32-892D-CDD4-5AE8-4ACAD255AB71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3411DB-797D-340E-21DD-5F08DC896D70}"/>
              </a:ext>
            </a:extLst>
          </p:cNvPr>
          <p:cNvSpPr/>
          <p:nvPr/>
        </p:nvSpPr>
        <p:spPr>
          <a:xfrm>
            <a:off x="8258994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1016B-1147-6944-9D36-A1EC42E73C2B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276067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09AE6-2E89-A228-BC08-699901E4AE2F}"/>
              </a:ext>
            </a:extLst>
          </p:cNvPr>
          <p:cNvSpPr txBox="1"/>
          <p:nvPr/>
        </p:nvSpPr>
        <p:spPr>
          <a:xfrm>
            <a:off x="2298228" y="1933126"/>
            <a:ext cx="516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A0F4-A666-72E4-6021-C6F0D1B3E87F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CC1DFD-DD7D-2359-F692-5D7A9B5E8C42}"/>
              </a:ext>
            </a:extLst>
          </p:cNvPr>
          <p:cNvSpPr/>
          <p:nvPr/>
        </p:nvSpPr>
        <p:spPr>
          <a:xfrm>
            <a:off x="8258994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54DA4-8C97-34C6-FD90-C4D0F81E107C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1580634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BC4F6A-76B8-5746-2F71-A5FE8CB085B2}"/>
              </a:ext>
            </a:extLst>
          </p:cNvPr>
          <p:cNvSpPr txBox="1"/>
          <p:nvPr/>
        </p:nvSpPr>
        <p:spPr>
          <a:xfrm>
            <a:off x="2286000" y="200787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7CB36-C571-A2E2-B744-36D828F3191E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2DD074-0400-43C6-35E6-C682CD02F3BC}"/>
              </a:ext>
            </a:extLst>
          </p:cNvPr>
          <p:cNvSpPr/>
          <p:nvPr/>
        </p:nvSpPr>
        <p:spPr>
          <a:xfrm>
            <a:off x="8258994" y="4631654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CAD3C-05C4-CF05-E625-2DB1942B720A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1813188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0"/>
          <p:cNvSpPr txBox="1">
            <a:spLocks noGrp="1"/>
          </p:cNvSpPr>
          <p:nvPr>
            <p:ph type="title"/>
          </p:nvPr>
        </p:nvSpPr>
        <p:spPr>
          <a:xfrm>
            <a:off x="446519" y="26346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Motivation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grpSp>
        <p:nvGrpSpPr>
          <p:cNvPr id="1263" name="Google Shape;1263;p30"/>
          <p:cNvGrpSpPr/>
          <p:nvPr/>
        </p:nvGrpSpPr>
        <p:grpSpPr>
          <a:xfrm>
            <a:off x="394909" y="1491674"/>
            <a:ext cx="2701523" cy="411680"/>
            <a:chOff x="402308" y="879420"/>
            <a:chExt cx="2856940" cy="411680"/>
          </a:xfrm>
        </p:grpSpPr>
        <p:sp>
          <p:nvSpPr>
            <p:cNvPr id="1265" name="Google Shape;1265;p30"/>
            <p:cNvSpPr txBox="1"/>
            <p:nvPr/>
          </p:nvSpPr>
          <p:spPr>
            <a:xfrm>
              <a:off x="914399" y="959300"/>
              <a:ext cx="234484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Aft>
                  <a:spcPts val="0"/>
                </a:spcAft>
                <a:defRPr/>
              </a:pP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Impact of social media</a:t>
              </a:r>
            </a:p>
          </p:txBody>
        </p:sp>
        <p:sp>
          <p:nvSpPr>
            <p:cNvPr id="1267" name="Google Shape;1267;p30"/>
            <p:cNvSpPr txBox="1"/>
            <p:nvPr/>
          </p:nvSpPr>
          <p:spPr>
            <a:xfrm>
              <a:off x="402308" y="87942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0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3" name="Google Shape;1273;p30"/>
          <p:cNvGrpSpPr/>
          <p:nvPr/>
        </p:nvGrpSpPr>
        <p:grpSpPr>
          <a:xfrm>
            <a:off x="407608" y="3002731"/>
            <a:ext cx="2960232" cy="378112"/>
            <a:chOff x="431779" y="912988"/>
            <a:chExt cx="3130532" cy="378112"/>
          </a:xfrm>
        </p:grpSpPr>
        <p:sp>
          <p:nvSpPr>
            <p:cNvPr id="1275" name="Google Shape;1275;p30"/>
            <p:cNvSpPr txBox="1"/>
            <p:nvPr/>
          </p:nvSpPr>
          <p:spPr>
            <a:xfrm>
              <a:off x="914399" y="959300"/>
              <a:ext cx="264791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eaLnBrk="1" fontAlgn="auto" hangingPunct="1">
                <a:spcAft>
                  <a:spcPts val="0"/>
                </a:spcAft>
                <a:defRPr/>
              </a:pP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 doing great on other fields</a:t>
              </a:r>
            </a:p>
          </p:txBody>
        </p:sp>
        <p:sp>
          <p:nvSpPr>
            <p:cNvPr id="1277" name="Google Shape;1277;p30"/>
            <p:cNvSpPr txBox="1"/>
            <p:nvPr/>
          </p:nvSpPr>
          <p:spPr>
            <a:xfrm>
              <a:off x="431779" y="912988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283" name="Google Shape;1283;p30"/>
          <p:cNvSpPr/>
          <p:nvPr/>
        </p:nvSpPr>
        <p:spPr>
          <a:xfrm>
            <a:off x="23241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30"/>
          <p:cNvSpPr/>
          <p:nvPr/>
        </p:nvSpPr>
        <p:spPr>
          <a:xfrm>
            <a:off x="2438400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30"/>
          <p:cNvSpPr/>
          <p:nvPr/>
        </p:nvSpPr>
        <p:spPr>
          <a:xfrm>
            <a:off x="7153275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30"/>
          <p:cNvSpPr/>
          <p:nvPr/>
        </p:nvSpPr>
        <p:spPr>
          <a:xfrm>
            <a:off x="69627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30"/>
          <p:cNvGrpSpPr/>
          <p:nvPr/>
        </p:nvGrpSpPr>
        <p:grpSpPr>
          <a:xfrm>
            <a:off x="3430389" y="1107073"/>
            <a:ext cx="2857102" cy="3538500"/>
            <a:chOff x="3229376" y="1038225"/>
            <a:chExt cx="2990047" cy="3762375"/>
          </a:xfrm>
        </p:grpSpPr>
        <p:grpSp>
          <p:nvGrpSpPr>
            <p:cNvPr id="1288" name="Google Shape;1288;p30"/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1289" name="Google Shape;1289;p30"/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0" name="Google Shape;1290;p30"/>
              <p:cNvGrpSpPr/>
              <p:nvPr/>
            </p:nvGrpSpPr>
            <p:grpSpPr>
              <a:xfrm>
                <a:off x="3076803" y="1122657"/>
                <a:ext cx="2846762" cy="3609149"/>
                <a:chOff x="5746228" y="1003890"/>
                <a:chExt cx="2940566" cy="3728074"/>
              </a:xfrm>
            </p:grpSpPr>
            <p:grpSp>
              <p:nvGrpSpPr>
                <p:cNvPr id="1291" name="Google Shape;1291;p30"/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8609" fill="none" extrusionOk="0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7" extrusionOk="0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1298;p30"/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74" extrusionOk="0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9" name="Google Shape;1299;p30"/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5" h="1688" extrusionOk="0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1300;p30"/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84" h="7115" extrusionOk="0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1301;p30"/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02" name="Google Shape;1302;p30"/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1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3" name="Google Shape;1303;p30"/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2477" extrusionOk="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19" h="5374" extrusionOk="0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6" name="Google Shape;1306;p30"/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7" name="Google Shape;1307;p30"/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8" name="Google Shape;1308;p30"/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30"/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9" h="7020" extrusionOk="0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30"/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1311;p30"/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7441" extrusionOk="0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1312;p30"/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8" extrusionOk="0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3" name="Google Shape;1313;p30"/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103" extrusionOk="0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4" name="Google Shape;1314;p30"/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8" h="2409" extrusionOk="0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5" name="Google Shape;1315;p30"/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8" h="7020" extrusionOk="0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1" h="7020" extrusionOk="0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81" h="13767" extrusionOk="0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8" name="Google Shape;1318;p30"/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2" h="3987" extrusionOk="0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30"/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30"/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1321;p30"/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9" h="2409" extrusionOk="0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30"/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5" h="2055" extrusionOk="0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3" name="Google Shape;1323;p30"/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8" h="2191" extrusionOk="0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4" name="Google Shape;1324;p30"/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90" h="1144" extrusionOk="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5" name="Google Shape;1325;p30"/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7" h="3034" extrusionOk="0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26" name="Google Shape;1326;p30"/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7" h="17739" extrusionOk="0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30"/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" h="6911" extrusionOk="0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30"/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668" extrusionOk="0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30"/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" h="681" extrusionOk="0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30"/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2" h="1824" extrusionOk="0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30"/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3537" extrusionOk="0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30"/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1" h="53350" extrusionOk="0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30"/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4884" extrusionOk="0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30"/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6" h="2694" extrusionOk="0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30"/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30"/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1783" extrusionOk="0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30"/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" h="1715" extrusionOk="0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30"/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30"/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7" h="54684" extrusionOk="0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30"/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4925" extrusionOk="0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30"/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8" h="2694" extrusionOk="0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30"/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" h="6652" extrusionOk="0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30"/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1783" extrusionOk="0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30"/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715" extrusionOk="0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30"/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756" extrusionOk="0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30"/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9" h="5292" extrusionOk="0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30"/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3" h="43448" extrusionOk="0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30"/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5" h="8557" extrusionOk="0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0" h="2735" extrusionOk="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3" h="11318" extrusionOk="0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30"/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3" h="1062" extrusionOk="0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3579" extrusionOk="0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259" extrusionOk="0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30"/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776" extrusionOk="0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30"/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735" extrusionOk="0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30"/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116" extrusionOk="0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30"/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845" extrusionOk="0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30"/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850" extrusionOk="0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30"/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" h="437" extrusionOk="0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30"/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7" h="13713" extrusionOk="0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30"/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899" extrusionOk="0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30"/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9" h="26675" extrusionOk="0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30"/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4" h="7373" extrusionOk="0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64" name="Google Shape;1364;p30"/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68;p30">
            <a:extLst>
              <a:ext uri="{FF2B5EF4-FFF2-40B4-BE49-F238E27FC236}">
                <a16:creationId xmlns:a16="http://schemas.microsoft.com/office/drawing/2014/main" id="{44054B34-6EA6-70AB-7F85-ACCC623C3164}"/>
              </a:ext>
            </a:extLst>
          </p:cNvPr>
          <p:cNvGrpSpPr/>
          <p:nvPr/>
        </p:nvGrpSpPr>
        <p:grpSpPr>
          <a:xfrm>
            <a:off x="6038437" y="1445381"/>
            <a:ext cx="2908786" cy="803458"/>
            <a:chOff x="6511519" y="1354274"/>
            <a:chExt cx="1969951" cy="367723"/>
          </a:xfrm>
        </p:grpSpPr>
        <p:sp>
          <p:nvSpPr>
            <p:cNvPr id="5" name="Google Shape;1270;p30">
              <a:extLst>
                <a:ext uri="{FF2B5EF4-FFF2-40B4-BE49-F238E27FC236}">
                  <a16:creationId xmlns:a16="http://schemas.microsoft.com/office/drawing/2014/main" id="{B464F775-D012-481D-2C12-69AFF1CF98EC}"/>
                </a:ext>
              </a:extLst>
            </p:cNvPr>
            <p:cNvSpPr txBox="1"/>
            <p:nvPr/>
          </p:nvSpPr>
          <p:spPr>
            <a:xfrm>
              <a:off x="6511519" y="1383662"/>
              <a:ext cx="196995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summarization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depression detection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4" name="Google Shape;1272;p30">
              <a:extLst>
                <a:ext uri="{FF2B5EF4-FFF2-40B4-BE49-F238E27FC236}">
                  <a16:creationId xmlns:a16="http://schemas.microsoft.com/office/drawing/2014/main" id="{2F88168D-417D-8879-AD09-20B85996AD6B}"/>
                </a:ext>
              </a:extLst>
            </p:cNvPr>
            <p:cNvSpPr txBox="1"/>
            <p:nvPr/>
          </p:nvSpPr>
          <p:spPr>
            <a:xfrm>
              <a:off x="6616442" y="1354274"/>
              <a:ext cx="432300" cy="367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000" b="1" dirty="0">
                <a:solidFill>
                  <a:srgbClr val="00B05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EDF6F82E-8AE7-8D62-EC8C-3F2131E15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0CA288-AAE5-68AF-110B-B65A6157922B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oogle Shape;1268;p30">
            <a:extLst>
              <a:ext uri="{FF2B5EF4-FFF2-40B4-BE49-F238E27FC236}">
                <a16:creationId xmlns:a16="http://schemas.microsoft.com/office/drawing/2014/main" id="{E6DE64BE-9845-695B-F136-4FF2D6E6CA0B}"/>
              </a:ext>
            </a:extLst>
          </p:cNvPr>
          <p:cNvGrpSpPr/>
          <p:nvPr/>
        </p:nvGrpSpPr>
        <p:grpSpPr>
          <a:xfrm>
            <a:off x="6099066" y="2862928"/>
            <a:ext cx="2908787" cy="803457"/>
            <a:chOff x="6496099" y="1377268"/>
            <a:chExt cx="1969951" cy="367723"/>
          </a:xfrm>
        </p:grpSpPr>
        <p:sp>
          <p:nvSpPr>
            <p:cNvPr id="11" name="Google Shape;1270;p30">
              <a:extLst>
                <a:ext uri="{FF2B5EF4-FFF2-40B4-BE49-F238E27FC236}">
                  <a16:creationId xmlns:a16="http://schemas.microsoft.com/office/drawing/2014/main" id="{952690DF-E47C-AB17-27EF-5640783A325D}"/>
                </a:ext>
              </a:extLst>
            </p:cNvPr>
            <p:cNvSpPr txBox="1"/>
            <p:nvPr/>
          </p:nvSpPr>
          <p:spPr>
            <a:xfrm>
              <a:off x="6496099" y="1395230"/>
              <a:ext cx="196995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translation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depression detection</a:t>
              </a:r>
              <a:endParaRPr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2" name="Google Shape;1272;p30">
              <a:extLst>
                <a:ext uri="{FF2B5EF4-FFF2-40B4-BE49-F238E27FC236}">
                  <a16:creationId xmlns:a16="http://schemas.microsoft.com/office/drawing/2014/main" id="{2D80AF61-C909-C43B-68C9-60349AD40BB5}"/>
                </a:ext>
              </a:extLst>
            </p:cNvPr>
            <p:cNvSpPr txBox="1"/>
            <p:nvPr/>
          </p:nvSpPr>
          <p:spPr>
            <a:xfrm>
              <a:off x="6584042" y="1377268"/>
              <a:ext cx="432300" cy="367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0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CE8BDB-3FB1-5700-524E-75622F9AE387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7086B9-9C5C-E9CE-5265-FE5E9E38E2CA}"/>
              </a:ext>
            </a:extLst>
          </p:cNvPr>
          <p:cNvSpPr/>
          <p:nvPr/>
        </p:nvSpPr>
        <p:spPr>
          <a:xfrm>
            <a:off x="8258994" y="4645573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2C456-E0AB-C59F-4E38-C5B8F599CA6B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058600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575800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650000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99988" y="168794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Objectives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04087" y="1120116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75394" y="955695"/>
            <a:ext cx="4570004" cy="650100"/>
            <a:chOff x="3961063" y="1231575"/>
            <a:chExt cx="4570004" cy="6501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19" name="Google Shape;419;p18"/>
            <p:cNvSpPr/>
            <p:nvPr/>
          </p:nvSpPr>
          <p:spPr>
            <a:xfrm>
              <a:off x="4854267" y="1231575"/>
              <a:ext cx="3676800" cy="650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653725" cy="464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099405" y="1021635"/>
            <a:ext cx="4185156" cy="554165"/>
            <a:chOff x="4099405" y="1287460"/>
            <a:chExt cx="4185156" cy="554165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5292494" y="1287460"/>
              <a:ext cx="2992067" cy="554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 develop a </a:t>
              </a:r>
              <a:r>
                <a:rPr lang="en-US" sz="1800" b="1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robust</a:t>
              </a:r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system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099405" y="1372419"/>
              <a:ext cx="39863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096375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5" name="Google Shape;425;p18"/>
          <p:cNvSpPr/>
          <p:nvPr/>
        </p:nvSpPr>
        <p:spPr>
          <a:xfrm>
            <a:off x="1952625" y="3067925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2972049"/>
            <a:ext cx="4598139" cy="650100"/>
            <a:chOff x="3961063" y="3237874"/>
            <a:chExt cx="4598139" cy="65010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27" name="Google Shape;427;p18"/>
            <p:cNvSpPr/>
            <p:nvPr/>
          </p:nvSpPr>
          <p:spPr>
            <a:xfrm>
              <a:off x="4882402" y="3237874"/>
              <a:ext cx="3676800" cy="650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653725" cy="464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060155" y="3109875"/>
            <a:ext cx="4474268" cy="353124"/>
            <a:chOff x="4060155" y="3375700"/>
            <a:chExt cx="4474268" cy="353124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5229351" y="3375700"/>
              <a:ext cx="33050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 assess the </a:t>
              </a:r>
              <a:r>
                <a:rPr lang="en-US" sz="1800" b="1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functionality</a:t>
              </a:r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of the model</a:t>
              </a: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060155" y="3397024"/>
              <a:ext cx="43788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1942330"/>
            <a:ext cx="4599507" cy="650100"/>
            <a:chOff x="3961063" y="2197662"/>
            <a:chExt cx="4599507" cy="6501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33" name="Google Shape;433;p18"/>
            <p:cNvSpPr/>
            <p:nvPr/>
          </p:nvSpPr>
          <p:spPr>
            <a:xfrm>
              <a:off x="4883770" y="2197662"/>
              <a:ext cx="3676800" cy="650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653725" cy="464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041013" y="2018622"/>
            <a:ext cx="4371291" cy="623586"/>
            <a:chOff x="4041013" y="2315245"/>
            <a:chExt cx="4371291" cy="41043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5351469" y="2315245"/>
              <a:ext cx="3060835" cy="355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 evaluate </a:t>
              </a:r>
              <a:r>
                <a:rPr lang="en-US" sz="1800" b="1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literary material</a:t>
              </a:r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for indications of depression</a:t>
              </a: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041013" y="2393875"/>
              <a:ext cx="43700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353675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81873" y="3975192"/>
            <a:ext cx="4838917" cy="626515"/>
            <a:chOff x="3961063" y="4241017"/>
            <a:chExt cx="4598139" cy="65010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40" name="Google Shape;440;p18"/>
            <p:cNvSpPr/>
            <p:nvPr/>
          </p:nvSpPr>
          <p:spPr>
            <a:xfrm>
              <a:off x="4882402" y="4241017"/>
              <a:ext cx="3676800" cy="650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653725" cy="4644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068529" y="3975123"/>
            <a:ext cx="4731451" cy="650238"/>
            <a:chOff x="4068529" y="4240948"/>
            <a:chExt cx="4731451" cy="650238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5229351" y="4240948"/>
              <a:ext cx="3570629" cy="650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800" kern="12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 retrieve pertinent attributes</a:t>
              </a: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068529" y="4400167"/>
              <a:ext cx="42950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1D1531F-121E-7B86-D9E4-A29A99267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0754" y="27610"/>
            <a:ext cx="847338" cy="76829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31F1AD-3489-CAAB-00BF-9340B196B93D}"/>
              </a:ext>
            </a:extLst>
          </p:cNvPr>
          <p:cNvCxnSpPr>
            <a:cxnSpLocks/>
          </p:cNvCxnSpPr>
          <p:nvPr/>
        </p:nvCxnSpPr>
        <p:spPr>
          <a:xfrm>
            <a:off x="1142122" y="662152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47A920-9FA8-13D1-D222-694D1ECF97D9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BE0B01-EB94-9872-45C8-36F69870040C}"/>
              </a:ext>
            </a:extLst>
          </p:cNvPr>
          <p:cNvSpPr/>
          <p:nvPr/>
        </p:nvSpPr>
        <p:spPr>
          <a:xfrm>
            <a:off x="8271908" y="4663071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EBFB9-81DB-CA27-C2A5-5CB37DAD012D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1DA2-0610-C1F4-3AAB-7E3D0B88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02" y="87438"/>
            <a:ext cx="8229600" cy="371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  <a:sym typeface="Times New Roman"/>
              </a:rPr>
              <a:t>Related Work</a:t>
            </a:r>
            <a:endParaRPr lang="en-US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B185C87-21BF-64D2-2728-7A841DC517A8}"/>
              </a:ext>
            </a:extLst>
          </p:cNvPr>
          <p:cNvCxnSpPr>
            <a:cxnSpLocks/>
          </p:cNvCxnSpPr>
          <p:nvPr/>
        </p:nvCxnSpPr>
        <p:spPr>
          <a:xfrm>
            <a:off x="428592" y="545916"/>
            <a:ext cx="825820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7C60652-556C-B32B-D2F2-9538F9623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37755"/>
              </p:ext>
            </p:extLst>
          </p:nvPr>
        </p:nvGraphicFramePr>
        <p:xfrm>
          <a:off x="377035" y="720565"/>
          <a:ext cx="8549533" cy="3870960"/>
        </p:xfrm>
        <a:graphic>
          <a:graphicData uri="http://schemas.openxmlformats.org/drawingml/2006/table">
            <a:tbl>
              <a:tblPr firstRow="1" bandRow="1">
                <a:tableStyleId>{65834B07-AEC2-4CFA-AAF2-A7A04E31269E}</a:tableStyleId>
              </a:tblPr>
              <a:tblGrid>
                <a:gridCol w="436203">
                  <a:extLst>
                    <a:ext uri="{9D8B030D-6E8A-4147-A177-3AD203B41FA5}">
                      <a16:colId xmlns:a16="http://schemas.microsoft.com/office/drawing/2014/main" val="2567705173"/>
                    </a:ext>
                  </a:extLst>
                </a:gridCol>
                <a:gridCol w="2730777">
                  <a:extLst>
                    <a:ext uri="{9D8B030D-6E8A-4147-A177-3AD203B41FA5}">
                      <a16:colId xmlns:a16="http://schemas.microsoft.com/office/drawing/2014/main" val="2729559740"/>
                    </a:ext>
                  </a:extLst>
                </a:gridCol>
                <a:gridCol w="2205684">
                  <a:extLst>
                    <a:ext uri="{9D8B030D-6E8A-4147-A177-3AD203B41FA5}">
                      <a16:colId xmlns:a16="http://schemas.microsoft.com/office/drawing/2014/main" val="897636113"/>
                    </a:ext>
                  </a:extLst>
                </a:gridCol>
                <a:gridCol w="1582554">
                  <a:extLst>
                    <a:ext uri="{9D8B030D-6E8A-4147-A177-3AD203B41FA5}">
                      <a16:colId xmlns:a16="http://schemas.microsoft.com/office/drawing/2014/main" val="1159828427"/>
                    </a:ext>
                  </a:extLst>
                </a:gridCol>
                <a:gridCol w="1594315">
                  <a:extLst>
                    <a:ext uri="{9D8B030D-6E8A-4147-A177-3AD203B41FA5}">
                      <a16:colId xmlns:a16="http://schemas.microsoft.com/office/drawing/2014/main" val="3214201968"/>
                    </a:ext>
                  </a:extLst>
                </a:gridCol>
              </a:tblGrid>
              <a:tr h="28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Tittle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Summarization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Strong point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Weak point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112760"/>
                  </a:ext>
                </a:extLst>
              </a:tr>
              <a:tr h="781255"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Depression Detection From Social Media Data Using Machine Learning Techniques[1]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Describing the data collection process, including the selection.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Machine learning algorithms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Model validation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Lack of ground truth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Data quality and noise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01645"/>
                  </a:ext>
                </a:extLst>
              </a:tr>
              <a:tr h="1302092"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Depression Detection from Social Media Text Analysis using Natural Language Processing Techniques and Hybrid Deep Learning Model[2]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Focuses on the detection of depression through the analysis of social media text using a combination of natural language processing (NLP) techniques and a hybrid deep learning model.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Innovative approach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Hybrid deep learning model</a:t>
                      </a:r>
                    </a:p>
                    <a:p>
                      <a:pPr algn="l"/>
                      <a:endParaRPr lang="en-US" sz="12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Data noise and quality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Privacy and ethical concerns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046030"/>
                  </a:ext>
                </a:extLst>
              </a:tr>
              <a:tr h="1302092"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Detection of Depression among Social Media Users with Machine Learning[3]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Focuses on the detection of depression among social media users using machine learning techniques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Comprehensive dataset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Real-world application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Limited contextual information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Practical implementation challenges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algn="l"/>
                      <a:br>
                        <a:rPr lang="en-US" sz="1200" dirty="0"/>
                      </a:b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708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AB34AB-DE9F-2234-1259-01E6486EBF32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C546BB-E8C0-BED1-4B80-A6F39F6433ED}"/>
              </a:ext>
            </a:extLst>
          </p:cNvPr>
          <p:cNvSpPr/>
          <p:nvPr/>
        </p:nvSpPr>
        <p:spPr>
          <a:xfrm>
            <a:off x="8251737" y="4659233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D73CE-9115-884D-2892-A778B3BCC17D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extLst>
      <p:ext uri="{BB962C8B-B14F-4D97-AF65-F5344CB8AC3E}">
        <p14:creationId xmlns:p14="http://schemas.microsoft.com/office/powerpoint/2010/main" val="4745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207469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Proposed Methodology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C04F90-E538-48C6-5014-32F08DBA86D9}"/>
              </a:ext>
            </a:extLst>
          </p:cNvPr>
          <p:cNvSpPr/>
          <p:nvPr/>
        </p:nvSpPr>
        <p:spPr>
          <a:xfrm>
            <a:off x="116298" y="1091170"/>
            <a:ext cx="2264102" cy="469376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Online Resource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19EC299-9D9D-3ACB-A435-EAE3AF0888F5}"/>
              </a:ext>
            </a:extLst>
          </p:cNvPr>
          <p:cNvSpPr/>
          <p:nvPr/>
        </p:nvSpPr>
        <p:spPr>
          <a:xfrm>
            <a:off x="514141" y="2137141"/>
            <a:ext cx="1493260" cy="1445814"/>
          </a:xfrm>
          <a:prstGeom prst="flowChartMagneticDisk">
            <a:avLst/>
          </a:prstGeom>
          <a:noFill/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Collection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7B8866-F579-4F76-12E2-1D8D0774F3ED}"/>
              </a:ext>
            </a:extLst>
          </p:cNvPr>
          <p:cNvSpPr/>
          <p:nvPr/>
        </p:nvSpPr>
        <p:spPr>
          <a:xfrm>
            <a:off x="307579" y="4184839"/>
            <a:ext cx="2912699" cy="469376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Unlabeled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5B9C9-39C7-B41A-AC88-F31B8EFC3417}"/>
              </a:ext>
            </a:extLst>
          </p:cNvPr>
          <p:cNvSpPr/>
          <p:nvPr/>
        </p:nvSpPr>
        <p:spPr>
          <a:xfrm>
            <a:off x="4668765" y="1211412"/>
            <a:ext cx="1784623" cy="465400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Data 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ECC1D-F2D5-E0B2-E262-1EBB4AE346BB}"/>
              </a:ext>
            </a:extLst>
          </p:cNvPr>
          <p:cNvSpPr/>
          <p:nvPr/>
        </p:nvSpPr>
        <p:spPr>
          <a:xfrm>
            <a:off x="2339203" y="2116263"/>
            <a:ext cx="1665892" cy="465400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 defTabSz="457200">
              <a:buClrTx/>
              <a:defRPr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Labeled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87322A-4C75-87AB-AC83-A1A5F22CDA85}"/>
              </a:ext>
            </a:extLst>
          </p:cNvPr>
          <p:cNvSpPr/>
          <p:nvPr/>
        </p:nvSpPr>
        <p:spPr>
          <a:xfrm>
            <a:off x="7277917" y="1882842"/>
            <a:ext cx="1781494" cy="1004734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 defTabSz="457200">
              <a:buClrTx/>
              <a:defRPr/>
            </a:pPr>
            <a:r>
              <a:rPr lang="en-US" sz="18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machine learning techniques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FF405C5E-8EAC-1E91-6BE0-470D76839484}"/>
              </a:ext>
            </a:extLst>
          </p:cNvPr>
          <p:cNvSpPr/>
          <p:nvPr/>
        </p:nvSpPr>
        <p:spPr>
          <a:xfrm>
            <a:off x="7262996" y="3375913"/>
            <a:ext cx="1796414" cy="1112398"/>
          </a:xfrm>
          <a:prstGeom prst="flowChartMagneticDisk">
            <a:avLst/>
          </a:prstGeom>
          <a:noFill/>
          <a:ln w="19050" cap="flat" cmpd="sng" algn="ctr">
            <a:solidFill>
              <a:schemeClr val="accent3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buClrTx/>
              <a:defRPr/>
            </a:pPr>
            <a:endParaRPr lang="en-US" dirty="0"/>
          </a:p>
          <a:p>
            <a:pPr algn="ctr" defTabSz="457200">
              <a:buClrTx/>
              <a:defRPr/>
            </a:pPr>
            <a:endParaRPr lang="en-US" dirty="0"/>
          </a:p>
          <a:p>
            <a:pPr algn="ctr" defTabSz="457200">
              <a:buClrTx/>
              <a:defRPr/>
            </a:pPr>
            <a:r>
              <a:rPr lang="en-US" sz="2000" kern="12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Detecting</a:t>
            </a: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Depression</a:t>
            </a:r>
          </a:p>
          <a:p>
            <a:pPr algn="ctr" defTabSz="457200">
              <a:buClrTx/>
              <a:defRPr/>
            </a:pPr>
            <a:endParaRPr lang="en-US" sz="2000" kern="120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CFF395-BEF4-131C-F1FC-AFA9197B1AB8}"/>
              </a:ext>
            </a:extLst>
          </p:cNvPr>
          <p:cNvCxnSpPr>
            <a:cxnSpLocks/>
            <a:stCxn id="2" idx="2"/>
            <a:endCxn id="3" idx="1"/>
          </p:cNvCxnSpPr>
          <p:nvPr/>
        </p:nvCxnSpPr>
        <p:spPr>
          <a:xfrm>
            <a:off x="1248349" y="1560546"/>
            <a:ext cx="12422" cy="576595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D5E7B1B-A38F-D433-0158-585869EAA12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53388" y="1444112"/>
            <a:ext cx="843439" cy="695945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3">
                <a:lumMod val="50000"/>
              </a:schemeClr>
            </a:solidFill>
            <a:prstDash val="solid"/>
            <a:tailEnd type="triangle"/>
          </a:ln>
          <a:effectLst/>
        </p:spPr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791F91-50C4-A8F7-C442-DF9DBD518EB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260771" y="3582955"/>
            <a:ext cx="0" cy="601884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6DC713-F53A-C7EB-A0AC-493A9057B5B1}"/>
              </a:ext>
            </a:extLst>
          </p:cNvPr>
          <p:cNvCxnSpPr>
            <a:cxnSpLocks/>
          </p:cNvCxnSpPr>
          <p:nvPr/>
        </p:nvCxnSpPr>
        <p:spPr>
          <a:xfrm flipV="1">
            <a:off x="2885271" y="2571750"/>
            <a:ext cx="0" cy="1613089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69E345-BA6A-B64B-E775-6353AC8721F0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 flipV="1">
            <a:off x="4005095" y="2342007"/>
            <a:ext cx="566905" cy="6956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77B245-93FB-D317-E916-41402A162178}"/>
              </a:ext>
            </a:extLst>
          </p:cNvPr>
          <p:cNvCxnSpPr>
            <a:cxnSpLocks/>
            <a:stCxn id="41" idx="0"/>
            <a:endCxn id="6" idx="2"/>
          </p:cNvCxnSpPr>
          <p:nvPr/>
        </p:nvCxnSpPr>
        <p:spPr>
          <a:xfrm flipH="1" flipV="1">
            <a:off x="5561077" y="1676812"/>
            <a:ext cx="14775" cy="432495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902BA1F2-22BB-9591-3C7A-A6EDFEA1A7AA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flipH="1">
            <a:off x="8161203" y="2887576"/>
            <a:ext cx="7461" cy="488337"/>
          </a:xfrm>
          <a:prstGeom prst="straightConnector1">
            <a:avLst/>
          </a:prstGeom>
          <a:noFill/>
          <a:ln w="38100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0DF5D4D-52B1-79F3-CA85-38E6B83DA46F}"/>
              </a:ext>
            </a:extLst>
          </p:cNvPr>
          <p:cNvSpPr/>
          <p:nvPr/>
        </p:nvSpPr>
        <p:spPr>
          <a:xfrm>
            <a:off x="4572000" y="2109307"/>
            <a:ext cx="2007704" cy="465400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 defTabSz="457200">
              <a:buClrTx/>
              <a:defRPr/>
            </a:pPr>
            <a:r>
              <a:rPr lang="en-US" sz="20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Processing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49E1A05-25B7-3A67-DF38-51458FAF0E22}"/>
              </a:ext>
            </a:extLst>
          </p:cNvPr>
          <p:cNvCxnSpPr>
            <a:cxnSpLocks/>
            <a:stCxn id="54" idx="3"/>
            <a:endCxn id="8" idx="1"/>
          </p:cNvCxnSpPr>
          <p:nvPr/>
        </p:nvCxnSpPr>
        <p:spPr>
          <a:xfrm flipV="1">
            <a:off x="6473682" y="2385209"/>
            <a:ext cx="804235" cy="81123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3">
                <a:lumMod val="50000"/>
              </a:schemeClr>
            </a:solidFill>
            <a:prstDash val="solid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FB3A195-3130-6AFC-3E8E-2A8626427859}"/>
              </a:ext>
            </a:extLst>
          </p:cNvPr>
          <p:cNvSpPr/>
          <p:nvPr/>
        </p:nvSpPr>
        <p:spPr>
          <a:xfrm>
            <a:off x="4689059" y="2963742"/>
            <a:ext cx="1784623" cy="465400"/>
          </a:xfrm>
          <a:prstGeom prst="rect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Data Test</a:t>
            </a:r>
          </a:p>
        </p:txBody>
      </p: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CB561275-E79D-4EC2-4B1B-3F1B05738BAE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5575852" y="2574707"/>
            <a:ext cx="5519" cy="389035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A41376-C341-ACC5-0757-FBDA3E0B9B40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FD4A26-97AE-8FD6-9691-F967116099B0}"/>
              </a:ext>
            </a:extLst>
          </p:cNvPr>
          <p:cNvSpPr/>
          <p:nvPr/>
        </p:nvSpPr>
        <p:spPr>
          <a:xfrm>
            <a:off x="8248417" y="4658439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6FF84-803F-A7CD-BBE7-8FFAE8AFBEE9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6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41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Google Shape;452;p19">
            <a:extLst>
              <a:ext uri="{FF2B5EF4-FFF2-40B4-BE49-F238E27FC236}">
                <a16:creationId xmlns:a16="http://schemas.microsoft.com/office/drawing/2014/main" id="{661BBA6C-BA0B-E666-D5E5-A710C9A01D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7469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Tools and Techniques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55567-8B63-265A-DC31-E6D582567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166" y="3756702"/>
            <a:ext cx="1682472" cy="826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B993B-DC16-A8D9-239E-853F976DA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204" y="2698180"/>
            <a:ext cx="1682471" cy="854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3305A-AF35-9F75-4886-05364F4D3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014" y="1171184"/>
            <a:ext cx="2166480" cy="1094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AA29EE-F8AA-81CC-8C08-5D2F9D5D9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5558" y="2624236"/>
            <a:ext cx="2166480" cy="910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651DB9-6857-297A-7766-FAE58D98B1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876" y="1172496"/>
            <a:ext cx="1369582" cy="1092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DCE90-87C1-05AB-0D89-FDDBB98F42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794" y="2553102"/>
            <a:ext cx="2192606" cy="981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ED1BC6-CC95-2CB5-BAD8-6E505C950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1644" y="1172496"/>
            <a:ext cx="1369582" cy="1094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7B6C9F-E9DA-E049-CB3B-6F0C490E4F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7566" y="1245688"/>
            <a:ext cx="1685925" cy="945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0E86C-F07D-0414-A183-E711F04D2A1C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C888F0-009F-CBA5-7D8E-BD721B1BACE1}"/>
              </a:ext>
            </a:extLst>
          </p:cNvPr>
          <p:cNvSpPr/>
          <p:nvPr/>
        </p:nvSpPr>
        <p:spPr>
          <a:xfrm>
            <a:off x="8278235" y="4665666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97F5E-63DC-A5DF-5EC6-90ABB2C6A2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2402" y="2718170"/>
            <a:ext cx="2127789" cy="81475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02EB7-EC8E-6507-E100-073499C4B647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207469"/>
            <a:ext cx="8229600" cy="469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  <a:latin typeface="Times New Roman"/>
                <a:cs typeface="Times New Roman"/>
              </a:rPr>
              <a:t>Data Collection</a:t>
            </a:r>
            <a:endParaRPr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013F0D-70B0-A3B9-FCF4-71CA9607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7199" y="164224"/>
            <a:ext cx="847338" cy="76829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BC3DCD-E910-9EB5-C5BD-D296879D06C6}"/>
              </a:ext>
            </a:extLst>
          </p:cNvPr>
          <p:cNvCxnSpPr>
            <a:cxnSpLocks/>
          </p:cNvCxnSpPr>
          <p:nvPr/>
        </p:nvCxnSpPr>
        <p:spPr>
          <a:xfrm>
            <a:off x="1096823" y="777766"/>
            <a:ext cx="6691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E602D8-468D-390A-252C-A0A3F276CCA1}"/>
              </a:ext>
            </a:extLst>
          </p:cNvPr>
          <p:cNvSpPr txBox="1">
            <a:spLocks/>
          </p:cNvSpPr>
          <p:nvPr/>
        </p:nvSpPr>
        <p:spPr bwMode="auto">
          <a:xfrm>
            <a:off x="578539" y="1808016"/>
            <a:ext cx="4472906" cy="1782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32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available data from YouTube, Twitter, Facebook and other websites.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F78D-C79D-CC97-9335-9071A3637B8B}"/>
              </a:ext>
            </a:extLst>
          </p:cNvPr>
          <p:cNvSpPr txBox="1"/>
          <p:nvPr/>
        </p:nvSpPr>
        <p:spPr>
          <a:xfrm>
            <a:off x="1821524" y="4851090"/>
            <a:ext cx="6121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Techniques For Detecting Human Depression Using Social Media Text Data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63BE29-1326-4404-92EB-97DA4E0BC5AC}"/>
              </a:ext>
            </a:extLst>
          </p:cNvPr>
          <p:cNvSpPr/>
          <p:nvPr/>
        </p:nvSpPr>
        <p:spPr>
          <a:xfrm>
            <a:off x="8287340" y="4639355"/>
            <a:ext cx="574587" cy="4388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9BE4-CF71-3CC7-FC68-C6C8A5BE5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220" y="1656084"/>
            <a:ext cx="1374648" cy="1097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DD60A-D598-91F4-122D-208CE7DF0C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5" t="2705" r="1743" b="2555"/>
          <a:stretch/>
        </p:blipFill>
        <p:spPr>
          <a:xfrm>
            <a:off x="5466326" y="1829788"/>
            <a:ext cx="1383468" cy="749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D32A8-973D-33A7-309B-99524FA4C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6963" y="2857830"/>
            <a:ext cx="1158514" cy="1158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0E73F-B715-6A84-3B3D-86502372D58C}"/>
              </a:ext>
            </a:extLst>
          </p:cNvPr>
          <p:cNvSpPr txBox="1"/>
          <p:nvPr/>
        </p:nvSpPr>
        <p:spPr>
          <a:xfrm>
            <a:off x="339163" y="4762749"/>
            <a:ext cx="116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27-Feb-24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637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|0.2|0.4|0.2|0.2|0.2|0.2|0.2|0.2|0.2|0.2|0.2|0.2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3|0.8|0.6|1.4|2|2|2|2.7|6.1|3.1|0.7|1.8|1.7"/>
</p:tagLst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11712</TotalTime>
  <Words>1859</Words>
  <Application>Microsoft Office PowerPoint</Application>
  <PresentationFormat>On-screen Show (16:9)</PresentationFormat>
  <Paragraphs>530</Paragraphs>
  <Slides>37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Times New Roman</vt:lpstr>
      <vt:lpstr>Wingdings</vt:lpstr>
      <vt:lpstr>Fira Sans Extra Condensed</vt:lpstr>
      <vt:lpstr>Roboto</vt:lpstr>
      <vt:lpstr>Calibri</vt:lpstr>
      <vt:lpstr>Machine Learning Infographics by Slidesgo</vt:lpstr>
      <vt:lpstr>Machine Learning Techniques For Detecting  Human Depression Using Social Media Text Data</vt:lpstr>
      <vt:lpstr>Contents</vt:lpstr>
      <vt:lpstr>Introduction</vt:lpstr>
      <vt:lpstr>Motivation</vt:lpstr>
      <vt:lpstr>Objectives</vt:lpstr>
      <vt:lpstr>Related Work</vt:lpstr>
      <vt:lpstr>Proposed Methodology</vt:lpstr>
      <vt:lpstr>Tools and Techniques</vt:lpstr>
      <vt:lpstr>Data Collection</vt:lpstr>
      <vt:lpstr>Dataset</vt:lpstr>
      <vt:lpstr>Dataset</vt:lpstr>
      <vt:lpstr>Dataset (1/3)</vt:lpstr>
      <vt:lpstr>Dataset (2/3)</vt:lpstr>
      <vt:lpstr>Dataset (3/3)</vt:lpstr>
      <vt:lpstr>Data Preprocessing(1/2)</vt:lpstr>
      <vt:lpstr>Data Preprocessing(2/2)</vt:lpstr>
      <vt:lpstr>Evaluation Matrix (1/3)</vt:lpstr>
      <vt:lpstr>Evaluation Matrix (2/3)</vt:lpstr>
      <vt:lpstr>Evaluation Matrix (3/3)</vt:lpstr>
      <vt:lpstr>Experimental Result (1/2)</vt:lpstr>
      <vt:lpstr>Experimental Result (2/2)</vt:lpstr>
      <vt:lpstr>Detecting Depression NLP 1/3</vt:lpstr>
      <vt:lpstr>Detecting Depression NLP 2/3</vt:lpstr>
      <vt:lpstr>Detecting Depression NLP 3/3</vt:lpstr>
      <vt:lpstr>Comparison of Our Existent System 1/2</vt:lpstr>
      <vt:lpstr>Comparison of Our Existent System 2/2</vt:lpstr>
      <vt:lpstr>Uniqe Concept of Our Existing System</vt:lpstr>
      <vt:lpstr>Gantt Chart</vt:lpstr>
      <vt:lpstr>Budget</vt:lpstr>
      <vt:lpstr>Challenges</vt:lpstr>
      <vt:lpstr>Possible Outcomes</vt:lpstr>
      <vt:lpstr>Applications</vt:lpstr>
      <vt:lpstr>Scope of Future Works</vt:lpstr>
      <vt:lpstr>Conclusions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Techniques For Detecting Human  Depression Using Social Media Text Data</dc:title>
  <dc:creator>User</dc:creator>
  <cp:lastModifiedBy>Dev Sarkar</cp:lastModifiedBy>
  <cp:revision>99</cp:revision>
  <dcterms:modified xsi:type="dcterms:W3CDTF">2024-02-24T19:35:21Z</dcterms:modified>
</cp:coreProperties>
</file>